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87" r:id="rId4"/>
    <p:sldId id="266" r:id="rId5"/>
    <p:sldId id="269" r:id="rId6"/>
    <p:sldId id="267" r:id="rId7"/>
    <p:sldId id="258" r:id="rId8"/>
    <p:sldId id="260" r:id="rId9"/>
    <p:sldId id="259" r:id="rId10"/>
    <p:sldId id="263" r:id="rId11"/>
    <p:sldId id="262" r:id="rId12"/>
    <p:sldId id="261" r:id="rId13"/>
    <p:sldId id="265" r:id="rId14"/>
    <p:sldId id="270" r:id="rId15"/>
    <p:sldId id="271" r:id="rId16"/>
    <p:sldId id="303" r:id="rId17"/>
    <p:sldId id="272" r:id="rId18"/>
    <p:sldId id="273" r:id="rId19"/>
    <p:sldId id="274" r:id="rId20"/>
    <p:sldId id="275" r:id="rId21"/>
    <p:sldId id="277" r:id="rId22"/>
    <p:sldId id="278" r:id="rId23"/>
    <p:sldId id="279" r:id="rId24"/>
    <p:sldId id="276" r:id="rId25"/>
    <p:sldId id="281" r:id="rId26"/>
    <p:sldId id="280" r:id="rId27"/>
    <p:sldId id="282" r:id="rId28"/>
    <p:sldId id="283" r:id="rId29"/>
    <p:sldId id="284" r:id="rId30"/>
    <p:sldId id="285" r:id="rId31"/>
    <p:sldId id="301" r:id="rId32"/>
    <p:sldId id="268" r:id="rId33"/>
    <p:sldId id="286" r:id="rId34"/>
    <p:sldId id="291" r:id="rId35"/>
    <p:sldId id="293" r:id="rId36"/>
    <p:sldId id="302" r:id="rId37"/>
    <p:sldId id="294" r:id="rId38"/>
    <p:sldId id="295" r:id="rId39"/>
    <p:sldId id="296" r:id="rId40"/>
    <p:sldId id="297" r:id="rId41"/>
    <p:sldId id="300" r:id="rId42"/>
    <p:sldId id="288" r:id="rId43"/>
    <p:sldId id="292" r:id="rId44"/>
    <p:sldId id="299" r:id="rId45"/>
    <p:sldId id="298" r:id="rId46"/>
    <p:sldId id="289" r:id="rId47"/>
    <p:sldId id="290" r:id="rId4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C492"/>
    <a:srgbClr val="FFCF01"/>
    <a:srgbClr val="79BCE9"/>
    <a:srgbClr val="BFBFBF"/>
    <a:srgbClr val="DA551D"/>
    <a:srgbClr val="621A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88" autoAdjust="0"/>
    <p:restoredTop sz="94660"/>
  </p:normalViewPr>
  <p:slideViewPr>
    <p:cSldViewPr snapToGrid="0">
      <p:cViewPr varScale="1">
        <p:scale>
          <a:sx n="91" d="100"/>
          <a:sy n="91" d="100"/>
        </p:scale>
        <p:origin x="6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Relationship Id="rId14" Type="http://schemas.openxmlformats.org/officeDocument/2006/relationships/image" Target="../media/image1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3" Type="http://schemas.openxmlformats.org/officeDocument/2006/relationships/image" Target="../media/image18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17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19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Relationship Id="rId14" Type="http://schemas.openxmlformats.org/officeDocument/2006/relationships/image" Target="../media/image1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298BCFC-3AA2-488D-88CB-5502148998FE}" type="doc">
      <dgm:prSet loTypeId="urn:microsoft.com/office/officeart/2005/8/layout/vList3" loCatId="list" qsTypeId="urn:microsoft.com/office/officeart/2005/8/quickstyle/simple1" qsCatId="simple" csTypeId="urn:microsoft.com/office/officeart/2005/8/colors/accent0_1" csCatId="mainScheme" phldr="1"/>
      <dgm:spPr/>
    </dgm:pt>
    <dgm:pt modelId="{0C601BFE-DB5D-408A-BCBB-BC3BDC1A7245}">
      <dgm:prSet phldrT="[Text]" custT="1"/>
      <dgm:spPr>
        <a:solidFill>
          <a:srgbClr val="BFBFBF"/>
        </a:solidFill>
        <a:ln>
          <a:solidFill>
            <a:schemeClr val="bg1">
              <a:lumMod val="75000"/>
            </a:schemeClr>
          </a:solidFill>
        </a:ln>
      </dgm:spPr>
      <dgm:t>
        <a:bodyPr/>
        <a:lstStyle/>
        <a:p>
          <a:r>
            <a:rPr lang="ru-RU" sz="2800" dirty="0">
              <a:solidFill>
                <a:schemeClr val="bg1"/>
              </a:solidFill>
            </a:rPr>
            <a:t>Введение</a:t>
          </a:r>
          <a:endParaRPr lang="en-CA" sz="3600" dirty="0">
            <a:solidFill>
              <a:schemeClr val="bg1"/>
            </a:solidFill>
          </a:endParaRPr>
        </a:p>
      </dgm:t>
    </dgm:pt>
    <dgm:pt modelId="{2D9E6158-3417-4B45-993D-ABF9D794DCC0}" type="parTrans" cxnId="{F9F6A6CC-5063-40F9-97EC-8C9019A889D4}">
      <dgm:prSet/>
      <dgm:spPr/>
      <dgm:t>
        <a:bodyPr/>
        <a:lstStyle/>
        <a:p>
          <a:endParaRPr lang="en-CA" sz="2400">
            <a:solidFill>
              <a:schemeClr val="bg1"/>
            </a:solidFill>
          </a:endParaRPr>
        </a:p>
      </dgm:t>
    </dgm:pt>
    <dgm:pt modelId="{BB3F540F-D523-4885-B704-79648183C1BB}" type="sibTrans" cxnId="{F9F6A6CC-5063-40F9-97EC-8C9019A889D4}">
      <dgm:prSet/>
      <dgm:spPr/>
      <dgm:t>
        <a:bodyPr/>
        <a:lstStyle/>
        <a:p>
          <a:endParaRPr lang="en-CA" sz="2400">
            <a:solidFill>
              <a:schemeClr val="bg1"/>
            </a:solidFill>
          </a:endParaRPr>
        </a:p>
      </dgm:t>
    </dgm:pt>
    <dgm:pt modelId="{FC5BB6C4-A022-4CFE-81F9-9FCA8858E7F4}">
      <dgm:prSet phldrT="[Text]" custT="1"/>
      <dgm:spPr>
        <a:solidFill>
          <a:srgbClr val="621A4C"/>
        </a:solidFill>
        <a:ln>
          <a:solidFill>
            <a:srgbClr val="621A4C"/>
          </a:solidFill>
        </a:ln>
      </dgm:spPr>
      <dgm:t>
        <a:bodyPr/>
        <a:lstStyle/>
        <a:p>
          <a:r>
            <a:rPr lang="ru-RU" sz="2800" dirty="0">
              <a:solidFill>
                <a:schemeClr val="bg1"/>
              </a:solidFill>
            </a:rPr>
            <a:t>Архитектурные Принципы</a:t>
          </a:r>
          <a:endParaRPr lang="en-CA" sz="2800" dirty="0">
            <a:solidFill>
              <a:schemeClr val="bg1"/>
            </a:solidFill>
          </a:endParaRPr>
        </a:p>
      </dgm:t>
    </dgm:pt>
    <dgm:pt modelId="{53681E97-F4D9-48D4-916B-483D56119C5B}" type="parTrans" cxnId="{F53F18DA-7985-4918-8DDB-B6E2BD694295}">
      <dgm:prSet/>
      <dgm:spPr/>
      <dgm:t>
        <a:bodyPr/>
        <a:lstStyle/>
        <a:p>
          <a:endParaRPr lang="en-CA" sz="2400">
            <a:solidFill>
              <a:schemeClr val="bg1"/>
            </a:solidFill>
          </a:endParaRPr>
        </a:p>
      </dgm:t>
    </dgm:pt>
    <dgm:pt modelId="{B172BE94-CEEC-4FC8-B1F6-DBB18C68C2A3}" type="sibTrans" cxnId="{F53F18DA-7985-4918-8DDB-B6E2BD694295}">
      <dgm:prSet/>
      <dgm:spPr/>
      <dgm:t>
        <a:bodyPr/>
        <a:lstStyle/>
        <a:p>
          <a:endParaRPr lang="en-CA" sz="2400">
            <a:solidFill>
              <a:schemeClr val="bg1"/>
            </a:solidFill>
          </a:endParaRPr>
        </a:p>
      </dgm:t>
    </dgm:pt>
    <dgm:pt modelId="{818585D7-FBF2-4639-AC73-FD8C54A845E1}">
      <dgm:prSet phldrT="[Text]" custT="1"/>
      <dgm:spPr>
        <a:solidFill>
          <a:srgbClr val="DA551D"/>
        </a:solidFill>
        <a:ln>
          <a:solidFill>
            <a:srgbClr val="DA551D"/>
          </a:solidFill>
        </a:ln>
      </dgm:spPr>
      <dgm:t>
        <a:bodyPr/>
        <a:lstStyle/>
        <a:p>
          <a:r>
            <a:rPr lang="ru-RU" sz="2800" dirty="0">
              <a:solidFill>
                <a:schemeClr val="bg1"/>
              </a:solidFill>
            </a:rPr>
            <a:t>Бизнес-Архитектура</a:t>
          </a:r>
          <a:endParaRPr lang="en-CA" sz="2800" dirty="0">
            <a:solidFill>
              <a:schemeClr val="bg1"/>
            </a:solidFill>
          </a:endParaRPr>
        </a:p>
      </dgm:t>
    </dgm:pt>
    <dgm:pt modelId="{8F732031-943F-4BD5-BE7D-152606C95BFE}" type="parTrans" cxnId="{BCD98BDA-DC47-4737-B864-F6F06C69F3CC}">
      <dgm:prSet/>
      <dgm:spPr/>
      <dgm:t>
        <a:bodyPr/>
        <a:lstStyle/>
        <a:p>
          <a:endParaRPr lang="en-CA" sz="2400">
            <a:solidFill>
              <a:schemeClr val="bg1"/>
            </a:solidFill>
          </a:endParaRPr>
        </a:p>
      </dgm:t>
    </dgm:pt>
    <dgm:pt modelId="{8475AB37-01F5-47B9-A35E-30F9C902DA03}" type="sibTrans" cxnId="{BCD98BDA-DC47-4737-B864-F6F06C69F3CC}">
      <dgm:prSet/>
      <dgm:spPr/>
      <dgm:t>
        <a:bodyPr/>
        <a:lstStyle/>
        <a:p>
          <a:endParaRPr lang="en-CA" sz="2400">
            <a:solidFill>
              <a:schemeClr val="bg1"/>
            </a:solidFill>
          </a:endParaRPr>
        </a:p>
      </dgm:t>
    </dgm:pt>
    <dgm:pt modelId="{25E97F07-CE78-4656-A0FE-01B8B666D9C7}">
      <dgm:prSet phldrT="[Text]" custT="1"/>
      <dgm:spPr>
        <a:solidFill>
          <a:srgbClr val="79BCE9"/>
        </a:solidFill>
        <a:ln>
          <a:solidFill>
            <a:srgbClr val="79BCE9"/>
          </a:solidFill>
        </a:ln>
      </dgm:spPr>
      <dgm:t>
        <a:bodyPr/>
        <a:lstStyle/>
        <a:p>
          <a:r>
            <a:rPr lang="ru-RU" sz="2800" i="0" dirty="0">
              <a:solidFill>
                <a:schemeClr val="bg1"/>
              </a:solidFill>
            </a:rPr>
            <a:t>Архитектура Прикладных Решений</a:t>
          </a:r>
          <a:endParaRPr lang="en-CA" sz="2800" i="0" dirty="0">
            <a:solidFill>
              <a:schemeClr val="bg1"/>
            </a:solidFill>
          </a:endParaRPr>
        </a:p>
      </dgm:t>
    </dgm:pt>
    <dgm:pt modelId="{25E5C0E4-2E82-451D-BDB1-E27540EF940A}" type="parTrans" cxnId="{23562A16-1ACE-422D-B5D6-5F6CA852DFDD}">
      <dgm:prSet/>
      <dgm:spPr/>
      <dgm:t>
        <a:bodyPr/>
        <a:lstStyle/>
        <a:p>
          <a:endParaRPr lang="en-CA" sz="2400">
            <a:solidFill>
              <a:schemeClr val="bg1"/>
            </a:solidFill>
          </a:endParaRPr>
        </a:p>
      </dgm:t>
    </dgm:pt>
    <dgm:pt modelId="{D6401D10-CD02-408E-9896-2519F89CEB50}" type="sibTrans" cxnId="{23562A16-1ACE-422D-B5D6-5F6CA852DFDD}">
      <dgm:prSet/>
      <dgm:spPr/>
      <dgm:t>
        <a:bodyPr/>
        <a:lstStyle/>
        <a:p>
          <a:endParaRPr lang="en-CA" sz="2400">
            <a:solidFill>
              <a:schemeClr val="bg1"/>
            </a:solidFill>
          </a:endParaRPr>
        </a:p>
      </dgm:t>
    </dgm:pt>
    <dgm:pt modelId="{10FF8B22-E12C-E949-890C-85D0D834EBE4}">
      <dgm:prSet custT="1"/>
      <dgm:spPr/>
      <dgm:t>
        <a:bodyPr/>
        <a:lstStyle/>
        <a:p>
          <a:r>
            <a:rPr lang="ru-RU" sz="2800" dirty="0"/>
            <a:t>Изменения Архитектуры</a:t>
          </a:r>
          <a:endParaRPr lang="en-US" sz="2800" dirty="0"/>
        </a:p>
      </dgm:t>
    </dgm:pt>
    <dgm:pt modelId="{F00F34CA-DADE-8F46-BCBC-9A754ACCFE6D}" type="parTrans" cxnId="{D847D6AB-820E-804A-9137-60C1AFE6DF84}">
      <dgm:prSet/>
      <dgm:spPr/>
      <dgm:t>
        <a:bodyPr/>
        <a:lstStyle/>
        <a:p>
          <a:endParaRPr lang="en-US"/>
        </a:p>
      </dgm:t>
    </dgm:pt>
    <dgm:pt modelId="{794FEDCE-9600-8545-8666-2DA0E0016B12}" type="sibTrans" cxnId="{D847D6AB-820E-804A-9137-60C1AFE6DF84}">
      <dgm:prSet/>
      <dgm:spPr/>
      <dgm:t>
        <a:bodyPr/>
        <a:lstStyle/>
        <a:p>
          <a:endParaRPr lang="en-US"/>
        </a:p>
      </dgm:t>
    </dgm:pt>
    <dgm:pt modelId="{D45E4DBF-9862-2844-8B08-AC6ACEC96057}">
      <dgm:prSet custT="1"/>
      <dgm:spPr>
        <a:solidFill>
          <a:srgbClr val="FFCF01"/>
        </a:solidFill>
        <a:ln>
          <a:solidFill>
            <a:srgbClr val="FFCF01"/>
          </a:solidFill>
        </a:ln>
      </dgm:spPr>
      <dgm:t>
        <a:bodyPr/>
        <a:lstStyle/>
        <a:p>
          <a:r>
            <a:rPr lang="ru-RU" sz="2800" dirty="0">
              <a:solidFill>
                <a:schemeClr val="bg1"/>
              </a:solidFill>
            </a:rPr>
            <a:t>Информационная Архитектура</a:t>
          </a:r>
          <a:endParaRPr lang="en-US" sz="2800" dirty="0">
            <a:solidFill>
              <a:schemeClr val="bg1"/>
            </a:solidFill>
          </a:endParaRPr>
        </a:p>
      </dgm:t>
    </dgm:pt>
    <dgm:pt modelId="{3B970F56-C38F-6C4B-93FB-F9727B04E7AC}" type="parTrans" cxnId="{02B5618A-A506-5144-A51E-5FEA4BB964A9}">
      <dgm:prSet/>
      <dgm:spPr/>
      <dgm:t>
        <a:bodyPr/>
        <a:lstStyle/>
        <a:p>
          <a:endParaRPr lang="en-US"/>
        </a:p>
      </dgm:t>
    </dgm:pt>
    <dgm:pt modelId="{720B61F6-A744-AD46-90E2-50388432C56C}" type="sibTrans" cxnId="{02B5618A-A506-5144-A51E-5FEA4BB964A9}">
      <dgm:prSet/>
      <dgm:spPr/>
      <dgm:t>
        <a:bodyPr/>
        <a:lstStyle/>
        <a:p>
          <a:endParaRPr lang="en-US"/>
        </a:p>
      </dgm:t>
    </dgm:pt>
    <dgm:pt modelId="{98B17EA5-61EE-C940-A2F9-457A5B29297A}">
      <dgm:prSet custT="1"/>
      <dgm:spPr>
        <a:solidFill>
          <a:srgbClr val="7EC492"/>
        </a:solidFill>
        <a:ln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r>
            <a:rPr lang="ru-RU" sz="2800" dirty="0">
              <a:solidFill>
                <a:schemeClr val="bg1"/>
              </a:solidFill>
            </a:rPr>
            <a:t>Техническая Архитектура</a:t>
          </a:r>
          <a:endParaRPr lang="en-US" sz="2800" dirty="0">
            <a:solidFill>
              <a:schemeClr val="bg1"/>
            </a:solidFill>
          </a:endParaRPr>
        </a:p>
      </dgm:t>
    </dgm:pt>
    <dgm:pt modelId="{6900AE6D-68EA-9E40-B375-1A39E8A3C700}" type="parTrans" cxnId="{2094BEFA-3EDC-2A45-90A2-99D529EC5DAE}">
      <dgm:prSet/>
      <dgm:spPr/>
      <dgm:t>
        <a:bodyPr/>
        <a:lstStyle/>
        <a:p>
          <a:endParaRPr lang="en-US"/>
        </a:p>
      </dgm:t>
    </dgm:pt>
    <dgm:pt modelId="{AE67643C-D005-4045-B061-CD2ABB9EF477}" type="sibTrans" cxnId="{2094BEFA-3EDC-2A45-90A2-99D529EC5DAE}">
      <dgm:prSet/>
      <dgm:spPr/>
      <dgm:t>
        <a:bodyPr/>
        <a:lstStyle/>
        <a:p>
          <a:endParaRPr lang="en-US"/>
        </a:p>
      </dgm:t>
    </dgm:pt>
    <dgm:pt modelId="{32F27487-2CCC-40FF-AF1E-BE724BB5AA4C}" type="pres">
      <dgm:prSet presAssocID="{B298BCFC-3AA2-488D-88CB-5502148998FE}" presName="linearFlow" presStyleCnt="0">
        <dgm:presLayoutVars>
          <dgm:dir/>
          <dgm:resizeHandles val="exact"/>
        </dgm:presLayoutVars>
      </dgm:prSet>
      <dgm:spPr/>
    </dgm:pt>
    <dgm:pt modelId="{DB4BE412-63A3-4918-807D-44DCBE36AD1E}" type="pres">
      <dgm:prSet presAssocID="{0C601BFE-DB5D-408A-BCBB-BC3BDC1A7245}" presName="composite" presStyleCnt="0"/>
      <dgm:spPr/>
    </dgm:pt>
    <dgm:pt modelId="{1F36BF43-836B-455F-8733-FA3D0F3A2A0F}" type="pres">
      <dgm:prSet presAssocID="{0C601BFE-DB5D-408A-BCBB-BC3BDC1A7245}" presName="imgShp" presStyleLbl="fgImgPlace1" presStyleIdx="0" presStyleCnt="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</dgm:pt>
    <dgm:pt modelId="{7020A857-3DCF-4B96-90FC-9CF7BC2451EE}" type="pres">
      <dgm:prSet presAssocID="{0C601BFE-DB5D-408A-BCBB-BC3BDC1A7245}" presName="txShp" presStyleLbl="node1" presStyleIdx="0" presStyleCnt="7">
        <dgm:presLayoutVars>
          <dgm:bulletEnabled val="1"/>
        </dgm:presLayoutVars>
      </dgm:prSet>
      <dgm:spPr/>
    </dgm:pt>
    <dgm:pt modelId="{3295A607-63B8-4302-A825-0B31AC8F7B6F}" type="pres">
      <dgm:prSet presAssocID="{BB3F540F-D523-4885-B704-79648183C1BB}" presName="spacing" presStyleCnt="0"/>
      <dgm:spPr/>
    </dgm:pt>
    <dgm:pt modelId="{C5B7C190-3405-40F8-819F-01B77DD3DF87}" type="pres">
      <dgm:prSet presAssocID="{FC5BB6C4-A022-4CFE-81F9-9FCA8858E7F4}" presName="composite" presStyleCnt="0"/>
      <dgm:spPr/>
    </dgm:pt>
    <dgm:pt modelId="{CEFA7B15-C0A6-4E89-AB23-07563626A414}" type="pres">
      <dgm:prSet presAssocID="{FC5BB6C4-A022-4CFE-81F9-9FCA8858E7F4}" presName="imgShp" presStyleLbl="fgImgPlace1" presStyleIdx="1" presStyleCnt="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</dgm:pt>
    <dgm:pt modelId="{03B9EDA7-6EA7-4ABB-896B-58FCF2A47906}" type="pres">
      <dgm:prSet presAssocID="{FC5BB6C4-A022-4CFE-81F9-9FCA8858E7F4}" presName="txShp" presStyleLbl="node1" presStyleIdx="1" presStyleCnt="7">
        <dgm:presLayoutVars>
          <dgm:bulletEnabled val="1"/>
        </dgm:presLayoutVars>
      </dgm:prSet>
      <dgm:spPr/>
    </dgm:pt>
    <dgm:pt modelId="{CA1290CC-8387-4563-A287-D2FFD13EFF63}" type="pres">
      <dgm:prSet presAssocID="{B172BE94-CEEC-4FC8-B1F6-DBB18C68C2A3}" presName="spacing" presStyleCnt="0"/>
      <dgm:spPr/>
    </dgm:pt>
    <dgm:pt modelId="{3587E18D-1663-45A2-B52A-EBBD374BD3F5}" type="pres">
      <dgm:prSet presAssocID="{818585D7-FBF2-4639-AC73-FD8C54A845E1}" presName="composite" presStyleCnt="0"/>
      <dgm:spPr/>
    </dgm:pt>
    <dgm:pt modelId="{EC48FAB5-EEB7-440B-9D1A-F28FE5E65713}" type="pres">
      <dgm:prSet presAssocID="{818585D7-FBF2-4639-AC73-FD8C54A845E1}" presName="imgShp" presStyleLbl="fgImgPlace1" presStyleIdx="2" presStyleCnt="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dge 3"/>
        </a:ext>
      </dgm:extLst>
    </dgm:pt>
    <dgm:pt modelId="{6A576BCF-C20B-467D-A3E4-CB704C838BF2}" type="pres">
      <dgm:prSet presAssocID="{818585D7-FBF2-4639-AC73-FD8C54A845E1}" presName="txShp" presStyleLbl="node1" presStyleIdx="2" presStyleCnt="7">
        <dgm:presLayoutVars>
          <dgm:bulletEnabled val="1"/>
        </dgm:presLayoutVars>
      </dgm:prSet>
      <dgm:spPr/>
    </dgm:pt>
    <dgm:pt modelId="{1C4DE7C9-1D00-4212-A497-A2AD071C552B}" type="pres">
      <dgm:prSet presAssocID="{8475AB37-01F5-47B9-A35E-30F9C902DA03}" presName="spacing" presStyleCnt="0"/>
      <dgm:spPr/>
    </dgm:pt>
    <dgm:pt modelId="{CDC86265-5EDC-4FC4-BFBF-F16BB758373A}" type="pres">
      <dgm:prSet presAssocID="{25E97F07-CE78-4656-A0FE-01B8B666D9C7}" presName="composite" presStyleCnt="0"/>
      <dgm:spPr/>
    </dgm:pt>
    <dgm:pt modelId="{FCCA5575-9514-486C-9B5E-0254FFC28493}" type="pres">
      <dgm:prSet presAssocID="{25E97F07-CE78-4656-A0FE-01B8B666D9C7}" presName="imgShp" presStyleLbl="fgImgPlace1" presStyleIdx="3" presStyleCnt="7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dge 4 with solid fill"/>
        </a:ext>
      </dgm:extLst>
    </dgm:pt>
    <dgm:pt modelId="{8D4BACBA-94E5-40AE-8623-8DBECC5874AE}" type="pres">
      <dgm:prSet presAssocID="{25E97F07-CE78-4656-A0FE-01B8B666D9C7}" presName="txShp" presStyleLbl="node1" presStyleIdx="3" presStyleCnt="7">
        <dgm:presLayoutVars>
          <dgm:bulletEnabled val="1"/>
        </dgm:presLayoutVars>
      </dgm:prSet>
      <dgm:spPr/>
    </dgm:pt>
    <dgm:pt modelId="{94466CC5-255B-4440-A774-89790A3BC2D8}" type="pres">
      <dgm:prSet presAssocID="{D6401D10-CD02-408E-9896-2519F89CEB50}" presName="spacing" presStyleCnt="0"/>
      <dgm:spPr/>
    </dgm:pt>
    <dgm:pt modelId="{6B611B81-1AFD-8142-BC4E-F90335B5B9A7}" type="pres">
      <dgm:prSet presAssocID="{D45E4DBF-9862-2844-8B08-AC6ACEC96057}" presName="composite" presStyleCnt="0"/>
      <dgm:spPr/>
    </dgm:pt>
    <dgm:pt modelId="{0D816CC6-6FCB-7846-A284-63E54ED476FD}" type="pres">
      <dgm:prSet presAssocID="{D45E4DBF-9862-2844-8B08-AC6ACEC96057}" presName="imgShp" presStyleLbl="fgImgPlace1" presStyleIdx="4" presStyleCnt="7"/>
      <dgm:spPr>
        <a:blipFill rotWithShape="1"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</dgm:pt>
    <dgm:pt modelId="{ED377FF3-7138-A346-8A49-8F153628E3A2}" type="pres">
      <dgm:prSet presAssocID="{D45E4DBF-9862-2844-8B08-AC6ACEC96057}" presName="txShp" presStyleLbl="node1" presStyleIdx="4" presStyleCnt="7">
        <dgm:presLayoutVars>
          <dgm:bulletEnabled val="1"/>
        </dgm:presLayoutVars>
      </dgm:prSet>
      <dgm:spPr/>
    </dgm:pt>
    <dgm:pt modelId="{A98D6B2A-F97D-6045-A75C-68F070F8A6C8}" type="pres">
      <dgm:prSet presAssocID="{720B61F6-A744-AD46-90E2-50388432C56C}" presName="spacing" presStyleCnt="0"/>
      <dgm:spPr/>
    </dgm:pt>
    <dgm:pt modelId="{4A850920-8EEF-C340-A43D-AC9FCBA32D62}" type="pres">
      <dgm:prSet presAssocID="{98B17EA5-61EE-C940-A2F9-457A5B29297A}" presName="composite" presStyleCnt="0"/>
      <dgm:spPr/>
    </dgm:pt>
    <dgm:pt modelId="{A809BB05-5843-6E4F-8C8A-7777B41DF39F}" type="pres">
      <dgm:prSet presAssocID="{98B17EA5-61EE-C940-A2F9-457A5B29297A}" presName="imgShp" presStyleLbl="fgImgPlace1" presStyleIdx="5" presStyleCnt="7"/>
      <dgm:spPr>
        <a:blipFill rotWithShape="1"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</dgm:spPr>
    </dgm:pt>
    <dgm:pt modelId="{F3DCF521-A34E-FA4F-BB88-78C29783E717}" type="pres">
      <dgm:prSet presAssocID="{98B17EA5-61EE-C940-A2F9-457A5B29297A}" presName="txShp" presStyleLbl="node1" presStyleIdx="5" presStyleCnt="7">
        <dgm:presLayoutVars>
          <dgm:bulletEnabled val="1"/>
        </dgm:presLayoutVars>
      </dgm:prSet>
      <dgm:spPr/>
    </dgm:pt>
    <dgm:pt modelId="{5590DBDC-4648-034F-AFCD-F6E658FB431A}" type="pres">
      <dgm:prSet presAssocID="{AE67643C-D005-4045-B061-CD2ABB9EF477}" presName="spacing" presStyleCnt="0"/>
      <dgm:spPr/>
    </dgm:pt>
    <dgm:pt modelId="{375592ED-8E21-CB46-B510-8C18DA81E6FA}" type="pres">
      <dgm:prSet presAssocID="{10FF8B22-E12C-E949-890C-85D0D834EBE4}" presName="composite" presStyleCnt="0"/>
      <dgm:spPr/>
    </dgm:pt>
    <dgm:pt modelId="{C1A9C55B-02E7-E143-A226-FF4F79123E61}" type="pres">
      <dgm:prSet presAssocID="{10FF8B22-E12C-E949-890C-85D0D834EBE4}" presName="imgShp" presStyleLbl="fgImgPlace1" presStyleIdx="6" presStyleCnt="7"/>
      <dgm:spPr>
        <a:blipFill rotWithShape="1">
          <a:blip xmlns:r="http://schemas.openxmlformats.org/officeDocument/2006/relationships"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a:blipFill>
      </dgm:spPr>
    </dgm:pt>
    <dgm:pt modelId="{71D1F9B6-AC23-4F4D-80E8-5216D50F12D9}" type="pres">
      <dgm:prSet presAssocID="{10FF8B22-E12C-E949-890C-85D0D834EBE4}" presName="txShp" presStyleLbl="node1" presStyleIdx="6" presStyleCnt="7">
        <dgm:presLayoutVars>
          <dgm:bulletEnabled val="1"/>
        </dgm:presLayoutVars>
      </dgm:prSet>
      <dgm:spPr/>
    </dgm:pt>
  </dgm:ptLst>
  <dgm:cxnLst>
    <dgm:cxn modelId="{A43FDF0B-C36C-49A4-958B-7D9029874918}" type="presOf" srcId="{FC5BB6C4-A022-4CFE-81F9-9FCA8858E7F4}" destId="{03B9EDA7-6EA7-4ABB-896B-58FCF2A47906}" srcOrd="0" destOrd="0" presId="urn:microsoft.com/office/officeart/2005/8/layout/vList3"/>
    <dgm:cxn modelId="{23562A16-1ACE-422D-B5D6-5F6CA852DFDD}" srcId="{B298BCFC-3AA2-488D-88CB-5502148998FE}" destId="{25E97F07-CE78-4656-A0FE-01B8B666D9C7}" srcOrd="3" destOrd="0" parTransId="{25E5C0E4-2E82-451D-BDB1-E27540EF940A}" sibTransId="{D6401D10-CD02-408E-9896-2519F89CEB50}"/>
    <dgm:cxn modelId="{917E0A1E-6818-C448-B50C-ECBE6A82B014}" type="presOf" srcId="{D45E4DBF-9862-2844-8B08-AC6ACEC96057}" destId="{ED377FF3-7138-A346-8A49-8F153628E3A2}" srcOrd="0" destOrd="0" presId="urn:microsoft.com/office/officeart/2005/8/layout/vList3"/>
    <dgm:cxn modelId="{A34AD622-2FBE-435F-ADD7-B6004A81233C}" type="presOf" srcId="{25E97F07-CE78-4656-A0FE-01B8B666D9C7}" destId="{8D4BACBA-94E5-40AE-8623-8DBECC5874AE}" srcOrd="0" destOrd="0" presId="urn:microsoft.com/office/officeart/2005/8/layout/vList3"/>
    <dgm:cxn modelId="{403D7A3D-CC5A-2E4B-9954-93B6CF428023}" type="presOf" srcId="{98B17EA5-61EE-C940-A2F9-457A5B29297A}" destId="{F3DCF521-A34E-FA4F-BB88-78C29783E717}" srcOrd="0" destOrd="0" presId="urn:microsoft.com/office/officeart/2005/8/layout/vList3"/>
    <dgm:cxn modelId="{3F8B983F-DAB4-674E-8EDA-A2C21BEA78E2}" type="presOf" srcId="{10FF8B22-E12C-E949-890C-85D0D834EBE4}" destId="{71D1F9B6-AC23-4F4D-80E8-5216D50F12D9}" srcOrd="0" destOrd="0" presId="urn:microsoft.com/office/officeart/2005/8/layout/vList3"/>
    <dgm:cxn modelId="{52E7E342-5C3B-4C12-A1FF-1C59C2EF182F}" type="presOf" srcId="{B298BCFC-3AA2-488D-88CB-5502148998FE}" destId="{32F27487-2CCC-40FF-AF1E-BE724BB5AA4C}" srcOrd="0" destOrd="0" presId="urn:microsoft.com/office/officeart/2005/8/layout/vList3"/>
    <dgm:cxn modelId="{02B5618A-A506-5144-A51E-5FEA4BB964A9}" srcId="{B298BCFC-3AA2-488D-88CB-5502148998FE}" destId="{D45E4DBF-9862-2844-8B08-AC6ACEC96057}" srcOrd="4" destOrd="0" parTransId="{3B970F56-C38F-6C4B-93FB-F9727B04E7AC}" sibTransId="{720B61F6-A744-AD46-90E2-50388432C56C}"/>
    <dgm:cxn modelId="{D847D6AB-820E-804A-9137-60C1AFE6DF84}" srcId="{B298BCFC-3AA2-488D-88CB-5502148998FE}" destId="{10FF8B22-E12C-E949-890C-85D0D834EBE4}" srcOrd="6" destOrd="0" parTransId="{F00F34CA-DADE-8F46-BCBC-9A754ACCFE6D}" sibTransId="{794FEDCE-9600-8545-8666-2DA0E0016B12}"/>
    <dgm:cxn modelId="{ED4823B9-9AA8-42AA-8901-130FD7653D86}" type="presOf" srcId="{0C601BFE-DB5D-408A-BCBB-BC3BDC1A7245}" destId="{7020A857-3DCF-4B96-90FC-9CF7BC2451EE}" srcOrd="0" destOrd="0" presId="urn:microsoft.com/office/officeart/2005/8/layout/vList3"/>
    <dgm:cxn modelId="{814407C9-E0F1-43B5-95E0-B77B8E3EDB4D}" type="presOf" srcId="{818585D7-FBF2-4639-AC73-FD8C54A845E1}" destId="{6A576BCF-C20B-467D-A3E4-CB704C838BF2}" srcOrd="0" destOrd="0" presId="urn:microsoft.com/office/officeart/2005/8/layout/vList3"/>
    <dgm:cxn modelId="{F9F6A6CC-5063-40F9-97EC-8C9019A889D4}" srcId="{B298BCFC-3AA2-488D-88CB-5502148998FE}" destId="{0C601BFE-DB5D-408A-BCBB-BC3BDC1A7245}" srcOrd="0" destOrd="0" parTransId="{2D9E6158-3417-4B45-993D-ABF9D794DCC0}" sibTransId="{BB3F540F-D523-4885-B704-79648183C1BB}"/>
    <dgm:cxn modelId="{F53F18DA-7985-4918-8DDB-B6E2BD694295}" srcId="{B298BCFC-3AA2-488D-88CB-5502148998FE}" destId="{FC5BB6C4-A022-4CFE-81F9-9FCA8858E7F4}" srcOrd="1" destOrd="0" parTransId="{53681E97-F4D9-48D4-916B-483D56119C5B}" sibTransId="{B172BE94-CEEC-4FC8-B1F6-DBB18C68C2A3}"/>
    <dgm:cxn modelId="{BCD98BDA-DC47-4737-B864-F6F06C69F3CC}" srcId="{B298BCFC-3AA2-488D-88CB-5502148998FE}" destId="{818585D7-FBF2-4639-AC73-FD8C54A845E1}" srcOrd="2" destOrd="0" parTransId="{8F732031-943F-4BD5-BE7D-152606C95BFE}" sibTransId="{8475AB37-01F5-47B9-A35E-30F9C902DA03}"/>
    <dgm:cxn modelId="{2094BEFA-3EDC-2A45-90A2-99D529EC5DAE}" srcId="{B298BCFC-3AA2-488D-88CB-5502148998FE}" destId="{98B17EA5-61EE-C940-A2F9-457A5B29297A}" srcOrd="5" destOrd="0" parTransId="{6900AE6D-68EA-9E40-B375-1A39E8A3C700}" sibTransId="{AE67643C-D005-4045-B061-CD2ABB9EF477}"/>
    <dgm:cxn modelId="{DDD7D2B7-D0C4-4DEC-A48B-6223AFF5A524}" type="presParOf" srcId="{32F27487-2CCC-40FF-AF1E-BE724BB5AA4C}" destId="{DB4BE412-63A3-4918-807D-44DCBE36AD1E}" srcOrd="0" destOrd="0" presId="urn:microsoft.com/office/officeart/2005/8/layout/vList3"/>
    <dgm:cxn modelId="{3602BF3D-F854-427F-80BB-508006266553}" type="presParOf" srcId="{DB4BE412-63A3-4918-807D-44DCBE36AD1E}" destId="{1F36BF43-836B-455F-8733-FA3D0F3A2A0F}" srcOrd="0" destOrd="0" presId="urn:microsoft.com/office/officeart/2005/8/layout/vList3"/>
    <dgm:cxn modelId="{BE2C704E-A701-40E9-A5AF-680AFF044ECC}" type="presParOf" srcId="{DB4BE412-63A3-4918-807D-44DCBE36AD1E}" destId="{7020A857-3DCF-4B96-90FC-9CF7BC2451EE}" srcOrd="1" destOrd="0" presId="urn:microsoft.com/office/officeart/2005/8/layout/vList3"/>
    <dgm:cxn modelId="{619CAFA6-A94B-4A21-B491-84FF6A7569A4}" type="presParOf" srcId="{32F27487-2CCC-40FF-AF1E-BE724BB5AA4C}" destId="{3295A607-63B8-4302-A825-0B31AC8F7B6F}" srcOrd="1" destOrd="0" presId="urn:microsoft.com/office/officeart/2005/8/layout/vList3"/>
    <dgm:cxn modelId="{356B6B2F-D3E4-432B-A409-FD2FF612AEC1}" type="presParOf" srcId="{32F27487-2CCC-40FF-AF1E-BE724BB5AA4C}" destId="{C5B7C190-3405-40F8-819F-01B77DD3DF87}" srcOrd="2" destOrd="0" presId="urn:microsoft.com/office/officeart/2005/8/layout/vList3"/>
    <dgm:cxn modelId="{5DDE2017-1CAB-43A3-A87A-3C3B117F6EDA}" type="presParOf" srcId="{C5B7C190-3405-40F8-819F-01B77DD3DF87}" destId="{CEFA7B15-C0A6-4E89-AB23-07563626A414}" srcOrd="0" destOrd="0" presId="urn:microsoft.com/office/officeart/2005/8/layout/vList3"/>
    <dgm:cxn modelId="{1F03005A-61D1-417B-842A-017FBE5BF881}" type="presParOf" srcId="{C5B7C190-3405-40F8-819F-01B77DD3DF87}" destId="{03B9EDA7-6EA7-4ABB-896B-58FCF2A47906}" srcOrd="1" destOrd="0" presId="urn:microsoft.com/office/officeart/2005/8/layout/vList3"/>
    <dgm:cxn modelId="{E9DDC053-6D1C-4F62-8614-91EEDDD80E54}" type="presParOf" srcId="{32F27487-2CCC-40FF-AF1E-BE724BB5AA4C}" destId="{CA1290CC-8387-4563-A287-D2FFD13EFF63}" srcOrd="3" destOrd="0" presId="urn:microsoft.com/office/officeart/2005/8/layout/vList3"/>
    <dgm:cxn modelId="{22331AF6-6B4D-451C-8C14-22B670B86F7A}" type="presParOf" srcId="{32F27487-2CCC-40FF-AF1E-BE724BB5AA4C}" destId="{3587E18D-1663-45A2-B52A-EBBD374BD3F5}" srcOrd="4" destOrd="0" presId="urn:microsoft.com/office/officeart/2005/8/layout/vList3"/>
    <dgm:cxn modelId="{C59E70F6-91D1-4CE9-9AD2-321EBAFE4057}" type="presParOf" srcId="{3587E18D-1663-45A2-B52A-EBBD374BD3F5}" destId="{EC48FAB5-EEB7-440B-9D1A-F28FE5E65713}" srcOrd="0" destOrd="0" presId="urn:microsoft.com/office/officeart/2005/8/layout/vList3"/>
    <dgm:cxn modelId="{400D1FFD-E483-4459-9626-CB587CA0EF5A}" type="presParOf" srcId="{3587E18D-1663-45A2-B52A-EBBD374BD3F5}" destId="{6A576BCF-C20B-467D-A3E4-CB704C838BF2}" srcOrd="1" destOrd="0" presId="urn:microsoft.com/office/officeart/2005/8/layout/vList3"/>
    <dgm:cxn modelId="{588AFEF1-39E8-4F37-B03D-E911D5510578}" type="presParOf" srcId="{32F27487-2CCC-40FF-AF1E-BE724BB5AA4C}" destId="{1C4DE7C9-1D00-4212-A497-A2AD071C552B}" srcOrd="5" destOrd="0" presId="urn:microsoft.com/office/officeart/2005/8/layout/vList3"/>
    <dgm:cxn modelId="{D76AE968-8C82-4873-9A6F-42D16F18CC95}" type="presParOf" srcId="{32F27487-2CCC-40FF-AF1E-BE724BB5AA4C}" destId="{CDC86265-5EDC-4FC4-BFBF-F16BB758373A}" srcOrd="6" destOrd="0" presId="urn:microsoft.com/office/officeart/2005/8/layout/vList3"/>
    <dgm:cxn modelId="{13B877F0-7470-4813-82DF-021D4F417E95}" type="presParOf" srcId="{CDC86265-5EDC-4FC4-BFBF-F16BB758373A}" destId="{FCCA5575-9514-486C-9B5E-0254FFC28493}" srcOrd="0" destOrd="0" presId="urn:microsoft.com/office/officeart/2005/8/layout/vList3"/>
    <dgm:cxn modelId="{5DADD950-9D12-4CFA-9DDB-4F51D420AE5C}" type="presParOf" srcId="{CDC86265-5EDC-4FC4-BFBF-F16BB758373A}" destId="{8D4BACBA-94E5-40AE-8623-8DBECC5874AE}" srcOrd="1" destOrd="0" presId="urn:microsoft.com/office/officeart/2005/8/layout/vList3"/>
    <dgm:cxn modelId="{09F2582B-331D-774A-B5E1-CA6C945BD46D}" type="presParOf" srcId="{32F27487-2CCC-40FF-AF1E-BE724BB5AA4C}" destId="{94466CC5-255B-4440-A774-89790A3BC2D8}" srcOrd="7" destOrd="0" presId="urn:microsoft.com/office/officeart/2005/8/layout/vList3"/>
    <dgm:cxn modelId="{84FA6114-6C9F-6B4B-BCDE-2C911B6E2BDE}" type="presParOf" srcId="{32F27487-2CCC-40FF-AF1E-BE724BB5AA4C}" destId="{6B611B81-1AFD-8142-BC4E-F90335B5B9A7}" srcOrd="8" destOrd="0" presId="urn:microsoft.com/office/officeart/2005/8/layout/vList3"/>
    <dgm:cxn modelId="{E8BE67B5-815A-2F43-BDB1-6C0B838BF379}" type="presParOf" srcId="{6B611B81-1AFD-8142-BC4E-F90335B5B9A7}" destId="{0D816CC6-6FCB-7846-A284-63E54ED476FD}" srcOrd="0" destOrd="0" presId="urn:microsoft.com/office/officeart/2005/8/layout/vList3"/>
    <dgm:cxn modelId="{D123C109-062A-E54F-AFC4-7B184F3DEC3D}" type="presParOf" srcId="{6B611B81-1AFD-8142-BC4E-F90335B5B9A7}" destId="{ED377FF3-7138-A346-8A49-8F153628E3A2}" srcOrd="1" destOrd="0" presId="urn:microsoft.com/office/officeart/2005/8/layout/vList3"/>
    <dgm:cxn modelId="{8673C123-441F-8C4A-9D83-4C35C16F83A1}" type="presParOf" srcId="{32F27487-2CCC-40FF-AF1E-BE724BB5AA4C}" destId="{A98D6B2A-F97D-6045-A75C-68F070F8A6C8}" srcOrd="9" destOrd="0" presId="urn:microsoft.com/office/officeart/2005/8/layout/vList3"/>
    <dgm:cxn modelId="{46894517-BEA9-574E-8650-ED6854D146A5}" type="presParOf" srcId="{32F27487-2CCC-40FF-AF1E-BE724BB5AA4C}" destId="{4A850920-8EEF-C340-A43D-AC9FCBA32D62}" srcOrd="10" destOrd="0" presId="urn:microsoft.com/office/officeart/2005/8/layout/vList3"/>
    <dgm:cxn modelId="{3AC34B78-B830-0745-B3C7-88FC5F183685}" type="presParOf" srcId="{4A850920-8EEF-C340-A43D-AC9FCBA32D62}" destId="{A809BB05-5843-6E4F-8C8A-7777B41DF39F}" srcOrd="0" destOrd="0" presId="urn:microsoft.com/office/officeart/2005/8/layout/vList3"/>
    <dgm:cxn modelId="{04CFCD58-93D7-CB45-8BBE-F5F348A2CEC2}" type="presParOf" srcId="{4A850920-8EEF-C340-A43D-AC9FCBA32D62}" destId="{F3DCF521-A34E-FA4F-BB88-78C29783E717}" srcOrd="1" destOrd="0" presId="urn:microsoft.com/office/officeart/2005/8/layout/vList3"/>
    <dgm:cxn modelId="{BBFB29A7-0389-1C4C-B928-1BAA6E767F34}" type="presParOf" srcId="{32F27487-2CCC-40FF-AF1E-BE724BB5AA4C}" destId="{5590DBDC-4648-034F-AFCD-F6E658FB431A}" srcOrd="11" destOrd="0" presId="urn:microsoft.com/office/officeart/2005/8/layout/vList3"/>
    <dgm:cxn modelId="{5AB898C4-BEB9-F24E-80DC-9B76C04A2DF1}" type="presParOf" srcId="{32F27487-2CCC-40FF-AF1E-BE724BB5AA4C}" destId="{375592ED-8E21-CB46-B510-8C18DA81E6FA}" srcOrd="12" destOrd="0" presId="urn:microsoft.com/office/officeart/2005/8/layout/vList3"/>
    <dgm:cxn modelId="{DE96616B-E752-4947-9F97-3C46AA6A5CBF}" type="presParOf" srcId="{375592ED-8E21-CB46-B510-8C18DA81E6FA}" destId="{C1A9C55B-02E7-E143-A226-FF4F79123E61}" srcOrd="0" destOrd="0" presId="urn:microsoft.com/office/officeart/2005/8/layout/vList3"/>
    <dgm:cxn modelId="{9E79F897-C59A-5D4C-827B-07214823D4EF}" type="presParOf" srcId="{375592ED-8E21-CB46-B510-8C18DA81E6FA}" destId="{71D1F9B6-AC23-4F4D-80E8-5216D50F12D9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44733B9-AC00-4D44-A314-DC518B0B13E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01ACAE9-E28E-4B1D-951E-A2A775CD9258}">
      <dgm:prSet/>
      <dgm:spPr/>
      <dgm:t>
        <a:bodyPr/>
        <a:lstStyle/>
        <a:p>
          <a:r>
            <a:rPr lang="en-US" dirty="0" err="1"/>
            <a:t>Население</a:t>
          </a:r>
          <a:r>
            <a:rPr lang="en-US" dirty="0"/>
            <a:t> </a:t>
          </a:r>
          <a:r>
            <a:rPr lang="en-US" dirty="0" err="1"/>
            <a:t>Страны</a:t>
          </a:r>
          <a:r>
            <a:rPr lang="en-US" dirty="0"/>
            <a:t>:  34 </a:t>
          </a:r>
          <a:r>
            <a:rPr lang="en-US" dirty="0" err="1"/>
            <a:t>млн</a:t>
          </a:r>
          <a:r>
            <a:rPr lang="en-US" dirty="0"/>
            <a:t> </a:t>
          </a:r>
          <a:r>
            <a:rPr lang="en-US" dirty="0" err="1"/>
            <a:t>человек</a:t>
          </a:r>
          <a:r>
            <a:rPr lang="ru-RU" dirty="0"/>
            <a:t>, расположены на территории 449 </a:t>
          </a:r>
          <a:r>
            <a:rPr lang="ru-RU" dirty="0" err="1"/>
            <a:t>тыс</a:t>
          </a:r>
          <a:r>
            <a:rPr lang="ru-RU" dirty="0"/>
            <a:t> км</a:t>
          </a:r>
          <a:r>
            <a:rPr lang="ru-RU" baseline="30000" dirty="0"/>
            <a:t>2</a:t>
          </a:r>
          <a:endParaRPr lang="en-US" dirty="0"/>
        </a:p>
      </dgm:t>
    </dgm:pt>
    <dgm:pt modelId="{F2957C9D-E412-421C-8C36-6DEA29155420}" type="parTrans" cxnId="{41393D5F-5F39-49AD-908D-718981F071AC}">
      <dgm:prSet/>
      <dgm:spPr/>
      <dgm:t>
        <a:bodyPr/>
        <a:lstStyle/>
        <a:p>
          <a:endParaRPr lang="en-US"/>
        </a:p>
      </dgm:t>
    </dgm:pt>
    <dgm:pt modelId="{E7949F8B-7200-4DC8-B00B-059AA81C637E}" type="sibTrans" cxnId="{41393D5F-5F39-49AD-908D-718981F071AC}">
      <dgm:prSet/>
      <dgm:spPr/>
      <dgm:t>
        <a:bodyPr/>
        <a:lstStyle/>
        <a:p>
          <a:endParaRPr lang="en-US"/>
        </a:p>
      </dgm:t>
    </dgm:pt>
    <dgm:pt modelId="{E448CC5E-F225-427C-BD02-BF5179053FAF}">
      <dgm:prSet/>
      <dgm:spPr/>
      <dgm:t>
        <a:bodyPr/>
        <a:lstStyle/>
        <a:p>
          <a:r>
            <a:rPr lang="en-US"/>
            <a:t>50.5% - городское население</a:t>
          </a:r>
        </a:p>
      </dgm:t>
    </dgm:pt>
    <dgm:pt modelId="{6B729BFA-C08F-43D0-B8E8-19E780340CF6}" type="parTrans" cxnId="{7F130CC2-53E1-4AFB-AFF9-F003B71CE69E}">
      <dgm:prSet/>
      <dgm:spPr/>
      <dgm:t>
        <a:bodyPr/>
        <a:lstStyle/>
        <a:p>
          <a:endParaRPr lang="en-US"/>
        </a:p>
      </dgm:t>
    </dgm:pt>
    <dgm:pt modelId="{2B643EE4-992D-4787-9A30-D3CBD7E103F2}" type="sibTrans" cxnId="{7F130CC2-53E1-4AFB-AFF9-F003B71CE69E}">
      <dgm:prSet/>
      <dgm:spPr/>
      <dgm:t>
        <a:bodyPr/>
        <a:lstStyle/>
        <a:p>
          <a:endParaRPr lang="en-US"/>
        </a:p>
      </dgm:t>
    </dgm:pt>
    <dgm:pt modelId="{28F38253-3D4E-4D66-A860-FFABB83AB9ED}">
      <dgm:prSet/>
      <dgm:spPr/>
      <dgm:t>
        <a:bodyPr/>
        <a:lstStyle/>
        <a:p>
          <a:r>
            <a:rPr lang="en-US"/>
            <a:t>49.5% - сельское население</a:t>
          </a:r>
        </a:p>
      </dgm:t>
    </dgm:pt>
    <dgm:pt modelId="{9BD33015-8C87-4F46-853A-BD4537626887}" type="parTrans" cxnId="{493720CC-B807-42B9-A66F-6F32E29DB003}">
      <dgm:prSet/>
      <dgm:spPr/>
      <dgm:t>
        <a:bodyPr/>
        <a:lstStyle/>
        <a:p>
          <a:endParaRPr lang="en-US"/>
        </a:p>
      </dgm:t>
    </dgm:pt>
    <dgm:pt modelId="{FA1F08AF-5783-4905-9B44-FC940D4552DD}" type="sibTrans" cxnId="{493720CC-B807-42B9-A66F-6F32E29DB003}">
      <dgm:prSet/>
      <dgm:spPr/>
      <dgm:t>
        <a:bodyPr/>
        <a:lstStyle/>
        <a:p>
          <a:endParaRPr lang="en-US"/>
        </a:p>
      </dgm:t>
    </dgm:pt>
    <dgm:pt modelId="{B5EDBD98-8595-44F8-B5C8-50BA6EE2D52C}">
      <dgm:prSet/>
      <dgm:spPr/>
      <dgm:t>
        <a:bodyPr/>
        <a:lstStyle/>
        <a:p>
          <a:r>
            <a:rPr lang="en-US"/>
            <a:t>Языки: Узбекский, Каракалпакский, Русский, Английский</a:t>
          </a:r>
        </a:p>
      </dgm:t>
    </dgm:pt>
    <dgm:pt modelId="{40A084DB-D68A-493F-A7B3-2E0CF9ADC305}" type="parTrans" cxnId="{67AEF8B6-7FF5-4859-913D-F66282500C2E}">
      <dgm:prSet/>
      <dgm:spPr/>
      <dgm:t>
        <a:bodyPr/>
        <a:lstStyle/>
        <a:p>
          <a:endParaRPr lang="en-US"/>
        </a:p>
      </dgm:t>
    </dgm:pt>
    <dgm:pt modelId="{B04E985F-5A17-4441-A402-F59FA84FB704}" type="sibTrans" cxnId="{67AEF8B6-7FF5-4859-913D-F66282500C2E}">
      <dgm:prSet/>
      <dgm:spPr/>
      <dgm:t>
        <a:bodyPr/>
        <a:lstStyle/>
        <a:p>
          <a:endParaRPr lang="en-US"/>
        </a:p>
      </dgm:t>
    </dgm:pt>
    <dgm:pt modelId="{C3D92146-8225-4D53-A5AD-8BC25A35B440}" type="pres">
      <dgm:prSet presAssocID="{644733B9-AC00-4D44-A314-DC518B0B13E6}" presName="linear" presStyleCnt="0">
        <dgm:presLayoutVars>
          <dgm:animLvl val="lvl"/>
          <dgm:resizeHandles val="exact"/>
        </dgm:presLayoutVars>
      </dgm:prSet>
      <dgm:spPr/>
    </dgm:pt>
    <dgm:pt modelId="{E06BD636-5F59-4610-B277-886AC53DC320}" type="pres">
      <dgm:prSet presAssocID="{401ACAE9-E28E-4B1D-951E-A2A775CD925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CCA5BEB9-99BC-4583-B039-2D33A93DCAD8}" type="pres">
      <dgm:prSet presAssocID="{E7949F8B-7200-4DC8-B00B-059AA81C637E}" presName="spacer" presStyleCnt="0"/>
      <dgm:spPr/>
    </dgm:pt>
    <dgm:pt modelId="{A0FD3706-1A55-4D1A-9BDD-4B634F7035F3}" type="pres">
      <dgm:prSet presAssocID="{E448CC5E-F225-427C-BD02-BF5179053FAF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DAEE25C-8B03-4892-B1C9-AAA3B9C4D867}" type="pres">
      <dgm:prSet presAssocID="{2B643EE4-992D-4787-9A30-D3CBD7E103F2}" presName="spacer" presStyleCnt="0"/>
      <dgm:spPr/>
    </dgm:pt>
    <dgm:pt modelId="{426823F9-EC18-4643-A8D6-EDA3A8B23537}" type="pres">
      <dgm:prSet presAssocID="{28F38253-3D4E-4D66-A860-FFABB83AB9ED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9DFFD791-2111-4E8E-B104-93E55C3767B1}" type="pres">
      <dgm:prSet presAssocID="{FA1F08AF-5783-4905-9B44-FC940D4552DD}" presName="spacer" presStyleCnt="0"/>
      <dgm:spPr/>
    </dgm:pt>
    <dgm:pt modelId="{627FAB93-D698-45B3-9F98-512BE0A9F39E}" type="pres">
      <dgm:prSet presAssocID="{B5EDBD98-8595-44F8-B5C8-50BA6EE2D52C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C07EB62D-AAD5-476B-BDEB-51EE242E9C3C}" type="presOf" srcId="{E448CC5E-F225-427C-BD02-BF5179053FAF}" destId="{A0FD3706-1A55-4D1A-9BDD-4B634F7035F3}" srcOrd="0" destOrd="0" presId="urn:microsoft.com/office/officeart/2005/8/layout/vList2"/>
    <dgm:cxn modelId="{17DC9E36-A80F-4388-B845-2A93104007F1}" type="presOf" srcId="{28F38253-3D4E-4D66-A860-FFABB83AB9ED}" destId="{426823F9-EC18-4643-A8D6-EDA3A8B23537}" srcOrd="0" destOrd="0" presId="urn:microsoft.com/office/officeart/2005/8/layout/vList2"/>
    <dgm:cxn modelId="{41393D5F-5F39-49AD-908D-718981F071AC}" srcId="{644733B9-AC00-4D44-A314-DC518B0B13E6}" destId="{401ACAE9-E28E-4B1D-951E-A2A775CD9258}" srcOrd="0" destOrd="0" parTransId="{F2957C9D-E412-421C-8C36-6DEA29155420}" sibTransId="{E7949F8B-7200-4DC8-B00B-059AA81C637E}"/>
    <dgm:cxn modelId="{8154D576-FA72-4109-BA42-F308EE03901E}" type="presOf" srcId="{B5EDBD98-8595-44F8-B5C8-50BA6EE2D52C}" destId="{627FAB93-D698-45B3-9F98-512BE0A9F39E}" srcOrd="0" destOrd="0" presId="urn:microsoft.com/office/officeart/2005/8/layout/vList2"/>
    <dgm:cxn modelId="{168D1F7B-7C00-4026-A616-E107A5E646B4}" type="presOf" srcId="{401ACAE9-E28E-4B1D-951E-A2A775CD9258}" destId="{E06BD636-5F59-4610-B277-886AC53DC320}" srcOrd="0" destOrd="0" presId="urn:microsoft.com/office/officeart/2005/8/layout/vList2"/>
    <dgm:cxn modelId="{67AEF8B6-7FF5-4859-913D-F66282500C2E}" srcId="{644733B9-AC00-4D44-A314-DC518B0B13E6}" destId="{B5EDBD98-8595-44F8-B5C8-50BA6EE2D52C}" srcOrd="3" destOrd="0" parTransId="{40A084DB-D68A-493F-A7B3-2E0CF9ADC305}" sibTransId="{B04E985F-5A17-4441-A402-F59FA84FB704}"/>
    <dgm:cxn modelId="{7F130CC2-53E1-4AFB-AFF9-F003B71CE69E}" srcId="{644733B9-AC00-4D44-A314-DC518B0B13E6}" destId="{E448CC5E-F225-427C-BD02-BF5179053FAF}" srcOrd="1" destOrd="0" parTransId="{6B729BFA-C08F-43D0-B8E8-19E780340CF6}" sibTransId="{2B643EE4-992D-4787-9A30-D3CBD7E103F2}"/>
    <dgm:cxn modelId="{493720CC-B807-42B9-A66F-6F32E29DB003}" srcId="{644733B9-AC00-4D44-A314-DC518B0B13E6}" destId="{28F38253-3D4E-4D66-A860-FFABB83AB9ED}" srcOrd="2" destOrd="0" parTransId="{9BD33015-8C87-4F46-853A-BD4537626887}" sibTransId="{FA1F08AF-5783-4905-9B44-FC940D4552DD}"/>
    <dgm:cxn modelId="{28438FD2-0789-4104-9694-1DD4BE103FC8}" type="presOf" srcId="{644733B9-AC00-4D44-A314-DC518B0B13E6}" destId="{C3D92146-8225-4D53-A5AD-8BC25A35B440}" srcOrd="0" destOrd="0" presId="urn:microsoft.com/office/officeart/2005/8/layout/vList2"/>
    <dgm:cxn modelId="{13AB9134-56CC-4EBD-B3DE-5A62E8D708B1}" type="presParOf" srcId="{C3D92146-8225-4D53-A5AD-8BC25A35B440}" destId="{E06BD636-5F59-4610-B277-886AC53DC320}" srcOrd="0" destOrd="0" presId="urn:microsoft.com/office/officeart/2005/8/layout/vList2"/>
    <dgm:cxn modelId="{13A9F3FD-43DC-443A-8935-72C6203BD56A}" type="presParOf" srcId="{C3D92146-8225-4D53-A5AD-8BC25A35B440}" destId="{CCA5BEB9-99BC-4583-B039-2D33A93DCAD8}" srcOrd="1" destOrd="0" presId="urn:microsoft.com/office/officeart/2005/8/layout/vList2"/>
    <dgm:cxn modelId="{848C3A36-2381-4D0E-B051-288CA1252542}" type="presParOf" srcId="{C3D92146-8225-4D53-A5AD-8BC25A35B440}" destId="{A0FD3706-1A55-4D1A-9BDD-4B634F7035F3}" srcOrd="2" destOrd="0" presId="urn:microsoft.com/office/officeart/2005/8/layout/vList2"/>
    <dgm:cxn modelId="{CBCB1C06-D1D9-4F29-B222-1064813AC164}" type="presParOf" srcId="{C3D92146-8225-4D53-A5AD-8BC25A35B440}" destId="{7DAEE25C-8B03-4892-B1C9-AAA3B9C4D867}" srcOrd="3" destOrd="0" presId="urn:microsoft.com/office/officeart/2005/8/layout/vList2"/>
    <dgm:cxn modelId="{073BA9E0-7EFA-4A3A-86BD-31DDC6B42282}" type="presParOf" srcId="{C3D92146-8225-4D53-A5AD-8BC25A35B440}" destId="{426823F9-EC18-4643-A8D6-EDA3A8B23537}" srcOrd="4" destOrd="0" presId="urn:microsoft.com/office/officeart/2005/8/layout/vList2"/>
    <dgm:cxn modelId="{7AB4C6E3-6C01-487C-9A67-5B83F6D3A781}" type="presParOf" srcId="{C3D92146-8225-4D53-A5AD-8BC25A35B440}" destId="{9DFFD791-2111-4E8E-B104-93E55C3767B1}" srcOrd="5" destOrd="0" presId="urn:microsoft.com/office/officeart/2005/8/layout/vList2"/>
    <dgm:cxn modelId="{0AB5A9B0-37F4-4D99-992F-5A37B81BA87D}" type="presParOf" srcId="{C3D92146-8225-4D53-A5AD-8BC25A35B440}" destId="{627FAB93-D698-45B3-9F98-512BE0A9F39E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20A857-3DCF-4B96-90FC-9CF7BC2451EE}">
      <dsp:nvSpPr>
        <dsp:cNvPr id="0" name=""/>
        <dsp:cNvSpPr/>
      </dsp:nvSpPr>
      <dsp:spPr>
        <a:xfrm rot="10800000">
          <a:off x="1963655" y="3750"/>
          <a:ext cx="7325634" cy="473908"/>
        </a:xfrm>
        <a:prstGeom prst="homePlate">
          <a:avLst/>
        </a:prstGeom>
        <a:solidFill>
          <a:srgbClr val="BFBFBF"/>
        </a:solidFill>
        <a:ln w="15875" cap="flat" cmpd="sng" algn="ctr">
          <a:solidFill>
            <a:schemeClr val="bg1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980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kern="1200" dirty="0">
              <a:solidFill>
                <a:schemeClr val="bg1"/>
              </a:solidFill>
            </a:rPr>
            <a:t>Введение</a:t>
          </a:r>
          <a:endParaRPr lang="en-CA" sz="3600" kern="1200" dirty="0">
            <a:solidFill>
              <a:schemeClr val="bg1"/>
            </a:solidFill>
          </a:endParaRPr>
        </a:p>
      </dsp:txBody>
      <dsp:txXfrm rot="10800000">
        <a:off x="2082132" y="3750"/>
        <a:ext cx="7207157" cy="473908"/>
      </dsp:txXfrm>
    </dsp:sp>
    <dsp:sp modelId="{1F36BF43-836B-455F-8733-FA3D0F3A2A0F}">
      <dsp:nvSpPr>
        <dsp:cNvPr id="0" name=""/>
        <dsp:cNvSpPr/>
      </dsp:nvSpPr>
      <dsp:spPr>
        <a:xfrm>
          <a:off x="1726701" y="3750"/>
          <a:ext cx="473908" cy="473908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B9EDA7-6EA7-4ABB-896B-58FCF2A47906}">
      <dsp:nvSpPr>
        <dsp:cNvPr id="0" name=""/>
        <dsp:cNvSpPr/>
      </dsp:nvSpPr>
      <dsp:spPr>
        <a:xfrm rot="10800000">
          <a:off x="1963655" y="609868"/>
          <a:ext cx="7325634" cy="473908"/>
        </a:xfrm>
        <a:prstGeom prst="homePlate">
          <a:avLst/>
        </a:prstGeom>
        <a:solidFill>
          <a:srgbClr val="621A4C"/>
        </a:solidFill>
        <a:ln w="15875" cap="flat" cmpd="sng" algn="ctr">
          <a:solidFill>
            <a:srgbClr val="621A4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980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kern="1200" dirty="0">
              <a:solidFill>
                <a:schemeClr val="bg1"/>
              </a:solidFill>
            </a:rPr>
            <a:t>Архитектурные Принципы</a:t>
          </a:r>
          <a:endParaRPr lang="en-CA" sz="2800" kern="1200" dirty="0">
            <a:solidFill>
              <a:schemeClr val="bg1"/>
            </a:solidFill>
          </a:endParaRPr>
        </a:p>
      </dsp:txBody>
      <dsp:txXfrm rot="10800000">
        <a:off x="2082132" y="609868"/>
        <a:ext cx="7207157" cy="473908"/>
      </dsp:txXfrm>
    </dsp:sp>
    <dsp:sp modelId="{CEFA7B15-C0A6-4E89-AB23-07563626A414}">
      <dsp:nvSpPr>
        <dsp:cNvPr id="0" name=""/>
        <dsp:cNvSpPr/>
      </dsp:nvSpPr>
      <dsp:spPr>
        <a:xfrm>
          <a:off x="1726701" y="609868"/>
          <a:ext cx="473908" cy="473908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576BCF-C20B-467D-A3E4-CB704C838BF2}">
      <dsp:nvSpPr>
        <dsp:cNvPr id="0" name=""/>
        <dsp:cNvSpPr/>
      </dsp:nvSpPr>
      <dsp:spPr>
        <a:xfrm rot="10800000">
          <a:off x="1963655" y="1215986"/>
          <a:ext cx="7325634" cy="473908"/>
        </a:xfrm>
        <a:prstGeom prst="homePlate">
          <a:avLst/>
        </a:prstGeom>
        <a:solidFill>
          <a:srgbClr val="DA551D"/>
        </a:solidFill>
        <a:ln w="15875" cap="flat" cmpd="sng" algn="ctr">
          <a:solidFill>
            <a:srgbClr val="DA551D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980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kern="1200" dirty="0">
              <a:solidFill>
                <a:schemeClr val="bg1"/>
              </a:solidFill>
            </a:rPr>
            <a:t>Бизнес-Архитектура</a:t>
          </a:r>
          <a:endParaRPr lang="en-CA" sz="2800" kern="1200" dirty="0">
            <a:solidFill>
              <a:schemeClr val="bg1"/>
            </a:solidFill>
          </a:endParaRPr>
        </a:p>
      </dsp:txBody>
      <dsp:txXfrm rot="10800000">
        <a:off x="2082132" y="1215986"/>
        <a:ext cx="7207157" cy="473908"/>
      </dsp:txXfrm>
    </dsp:sp>
    <dsp:sp modelId="{EC48FAB5-EEB7-440B-9D1A-F28FE5E65713}">
      <dsp:nvSpPr>
        <dsp:cNvPr id="0" name=""/>
        <dsp:cNvSpPr/>
      </dsp:nvSpPr>
      <dsp:spPr>
        <a:xfrm>
          <a:off x="1726701" y="1215986"/>
          <a:ext cx="473908" cy="473908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4BACBA-94E5-40AE-8623-8DBECC5874AE}">
      <dsp:nvSpPr>
        <dsp:cNvPr id="0" name=""/>
        <dsp:cNvSpPr/>
      </dsp:nvSpPr>
      <dsp:spPr>
        <a:xfrm rot="10800000">
          <a:off x="1963655" y="1822104"/>
          <a:ext cx="7325634" cy="473908"/>
        </a:xfrm>
        <a:prstGeom prst="homePlate">
          <a:avLst/>
        </a:prstGeom>
        <a:solidFill>
          <a:srgbClr val="79BCE9"/>
        </a:solidFill>
        <a:ln w="15875" cap="flat" cmpd="sng" algn="ctr">
          <a:solidFill>
            <a:srgbClr val="79BCE9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980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i="0" kern="1200" dirty="0">
              <a:solidFill>
                <a:schemeClr val="bg1"/>
              </a:solidFill>
            </a:rPr>
            <a:t>Архитектура Прикладных Решений</a:t>
          </a:r>
          <a:endParaRPr lang="en-CA" sz="2800" i="0" kern="1200" dirty="0">
            <a:solidFill>
              <a:schemeClr val="bg1"/>
            </a:solidFill>
          </a:endParaRPr>
        </a:p>
      </dsp:txBody>
      <dsp:txXfrm rot="10800000">
        <a:off x="2082132" y="1822104"/>
        <a:ext cx="7207157" cy="473908"/>
      </dsp:txXfrm>
    </dsp:sp>
    <dsp:sp modelId="{FCCA5575-9514-486C-9B5E-0254FFC28493}">
      <dsp:nvSpPr>
        <dsp:cNvPr id="0" name=""/>
        <dsp:cNvSpPr/>
      </dsp:nvSpPr>
      <dsp:spPr>
        <a:xfrm>
          <a:off x="1726701" y="1822104"/>
          <a:ext cx="473908" cy="473908"/>
        </a:xfrm>
        <a:prstGeom prst="ellipse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377FF3-7138-A346-8A49-8F153628E3A2}">
      <dsp:nvSpPr>
        <dsp:cNvPr id="0" name=""/>
        <dsp:cNvSpPr/>
      </dsp:nvSpPr>
      <dsp:spPr>
        <a:xfrm rot="10800000">
          <a:off x="1963655" y="2428223"/>
          <a:ext cx="7325634" cy="473908"/>
        </a:xfrm>
        <a:prstGeom prst="homePlate">
          <a:avLst/>
        </a:prstGeom>
        <a:solidFill>
          <a:srgbClr val="FFCF01"/>
        </a:solidFill>
        <a:ln w="15875" cap="flat" cmpd="sng" algn="ctr">
          <a:solidFill>
            <a:srgbClr val="FFCF0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980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kern="1200" dirty="0">
              <a:solidFill>
                <a:schemeClr val="bg1"/>
              </a:solidFill>
            </a:rPr>
            <a:t>Информационная Архитектура</a:t>
          </a:r>
          <a:endParaRPr lang="en-US" sz="2800" kern="1200" dirty="0">
            <a:solidFill>
              <a:schemeClr val="bg1"/>
            </a:solidFill>
          </a:endParaRPr>
        </a:p>
      </dsp:txBody>
      <dsp:txXfrm rot="10800000">
        <a:off x="2082132" y="2428223"/>
        <a:ext cx="7207157" cy="473908"/>
      </dsp:txXfrm>
    </dsp:sp>
    <dsp:sp modelId="{0D816CC6-6FCB-7846-A284-63E54ED476FD}">
      <dsp:nvSpPr>
        <dsp:cNvPr id="0" name=""/>
        <dsp:cNvSpPr/>
      </dsp:nvSpPr>
      <dsp:spPr>
        <a:xfrm>
          <a:off x="1726701" y="2428223"/>
          <a:ext cx="473908" cy="473908"/>
        </a:xfrm>
        <a:prstGeom prst="ellipse">
          <a:avLst/>
        </a:prstGeom>
        <a:blipFill rotWithShape="1"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DCF521-A34E-FA4F-BB88-78C29783E717}">
      <dsp:nvSpPr>
        <dsp:cNvPr id="0" name=""/>
        <dsp:cNvSpPr/>
      </dsp:nvSpPr>
      <dsp:spPr>
        <a:xfrm rot="10800000">
          <a:off x="1963655" y="3034341"/>
          <a:ext cx="7325634" cy="473908"/>
        </a:xfrm>
        <a:prstGeom prst="homePlate">
          <a:avLst/>
        </a:prstGeom>
        <a:solidFill>
          <a:srgbClr val="7EC492"/>
        </a:solidFill>
        <a:ln w="15875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980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kern="1200" dirty="0">
              <a:solidFill>
                <a:schemeClr val="bg1"/>
              </a:solidFill>
            </a:rPr>
            <a:t>Техническая Архитектура</a:t>
          </a:r>
          <a:endParaRPr lang="en-US" sz="2800" kern="1200" dirty="0">
            <a:solidFill>
              <a:schemeClr val="bg1"/>
            </a:solidFill>
          </a:endParaRPr>
        </a:p>
      </dsp:txBody>
      <dsp:txXfrm rot="10800000">
        <a:off x="2082132" y="3034341"/>
        <a:ext cx="7207157" cy="473908"/>
      </dsp:txXfrm>
    </dsp:sp>
    <dsp:sp modelId="{A809BB05-5843-6E4F-8C8A-7777B41DF39F}">
      <dsp:nvSpPr>
        <dsp:cNvPr id="0" name=""/>
        <dsp:cNvSpPr/>
      </dsp:nvSpPr>
      <dsp:spPr>
        <a:xfrm>
          <a:off x="1726701" y="3034341"/>
          <a:ext cx="473908" cy="473908"/>
        </a:xfrm>
        <a:prstGeom prst="ellipse">
          <a:avLst/>
        </a:prstGeom>
        <a:blipFill rotWithShape="1"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D1F9B6-AC23-4F4D-80E8-5216D50F12D9}">
      <dsp:nvSpPr>
        <dsp:cNvPr id="0" name=""/>
        <dsp:cNvSpPr/>
      </dsp:nvSpPr>
      <dsp:spPr>
        <a:xfrm rot="10800000">
          <a:off x="1963655" y="3640459"/>
          <a:ext cx="7325634" cy="473908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980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kern="1200" dirty="0"/>
            <a:t>Изменения Архитектуры</a:t>
          </a:r>
          <a:endParaRPr lang="en-US" sz="2800" kern="1200" dirty="0"/>
        </a:p>
      </dsp:txBody>
      <dsp:txXfrm rot="10800000">
        <a:off x="2082132" y="3640459"/>
        <a:ext cx="7207157" cy="473908"/>
      </dsp:txXfrm>
    </dsp:sp>
    <dsp:sp modelId="{C1A9C55B-02E7-E143-A226-FF4F79123E61}">
      <dsp:nvSpPr>
        <dsp:cNvPr id="0" name=""/>
        <dsp:cNvSpPr/>
      </dsp:nvSpPr>
      <dsp:spPr>
        <a:xfrm>
          <a:off x="1726701" y="3640459"/>
          <a:ext cx="473908" cy="473908"/>
        </a:xfrm>
        <a:prstGeom prst="ellipse">
          <a:avLst/>
        </a:prstGeom>
        <a:blipFill rotWithShape="1">
          <a:blip xmlns:r="http://schemas.openxmlformats.org/officeDocument/2006/relationships"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6BD636-5F59-4610-B277-886AC53DC320}">
      <dsp:nvSpPr>
        <dsp:cNvPr id="0" name=""/>
        <dsp:cNvSpPr/>
      </dsp:nvSpPr>
      <dsp:spPr>
        <a:xfrm>
          <a:off x="0" y="249882"/>
          <a:ext cx="4999038" cy="8353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Население</a:t>
          </a:r>
          <a:r>
            <a:rPr lang="en-US" sz="2100" kern="1200" dirty="0"/>
            <a:t> </a:t>
          </a:r>
          <a:r>
            <a:rPr lang="en-US" sz="2100" kern="1200" dirty="0" err="1"/>
            <a:t>Страны</a:t>
          </a:r>
          <a:r>
            <a:rPr lang="en-US" sz="2100" kern="1200" dirty="0"/>
            <a:t>:  34 </a:t>
          </a:r>
          <a:r>
            <a:rPr lang="en-US" sz="2100" kern="1200" dirty="0" err="1"/>
            <a:t>млн</a:t>
          </a:r>
          <a:r>
            <a:rPr lang="en-US" sz="2100" kern="1200" dirty="0"/>
            <a:t> </a:t>
          </a:r>
          <a:r>
            <a:rPr lang="en-US" sz="2100" kern="1200" dirty="0" err="1"/>
            <a:t>человек</a:t>
          </a:r>
          <a:r>
            <a:rPr lang="ru-RU" sz="2100" kern="1200" dirty="0"/>
            <a:t>, расположены на территории 449 </a:t>
          </a:r>
          <a:r>
            <a:rPr lang="ru-RU" sz="2100" kern="1200" dirty="0" err="1"/>
            <a:t>тыс</a:t>
          </a:r>
          <a:r>
            <a:rPr lang="ru-RU" sz="2100" kern="1200" dirty="0"/>
            <a:t> км</a:t>
          </a:r>
          <a:r>
            <a:rPr lang="ru-RU" sz="2100" kern="1200" baseline="30000" dirty="0"/>
            <a:t>2</a:t>
          </a:r>
          <a:endParaRPr lang="en-US" sz="2100" kern="1200" dirty="0"/>
        </a:p>
      </dsp:txBody>
      <dsp:txXfrm>
        <a:off x="40780" y="290662"/>
        <a:ext cx="4917478" cy="753819"/>
      </dsp:txXfrm>
    </dsp:sp>
    <dsp:sp modelId="{A0FD3706-1A55-4D1A-9BDD-4B634F7035F3}">
      <dsp:nvSpPr>
        <dsp:cNvPr id="0" name=""/>
        <dsp:cNvSpPr/>
      </dsp:nvSpPr>
      <dsp:spPr>
        <a:xfrm>
          <a:off x="0" y="1145742"/>
          <a:ext cx="4999038" cy="8353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50.5% - городское население</a:t>
          </a:r>
        </a:p>
      </dsp:txBody>
      <dsp:txXfrm>
        <a:off x="40780" y="1186522"/>
        <a:ext cx="4917478" cy="753819"/>
      </dsp:txXfrm>
    </dsp:sp>
    <dsp:sp modelId="{426823F9-EC18-4643-A8D6-EDA3A8B23537}">
      <dsp:nvSpPr>
        <dsp:cNvPr id="0" name=""/>
        <dsp:cNvSpPr/>
      </dsp:nvSpPr>
      <dsp:spPr>
        <a:xfrm>
          <a:off x="0" y="2041602"/>
          <a:ext cx="4999038" cy="8353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49.5% - сельское население</a:t>
          </a:r>
        </a:p>
      </dsp:txBody>
      <dsp:txXfrm>
        <a:off x="40780" y="2082382"/>
        <a:ext cx="4917478" cy="753819"/>
      </dsp:txXfrm>
    </dsp:sp>
    <dsp:sp modelId="{627FAB93-D698-45B3-9F98-512BE0A9F39E}">
      <dsp:nvSpPr>
        <dsp:cNvPr id="0" name=""/>
        <dsp:cNvSpPr/>
      </dsp:nvSpPr>
      <dsp:spPr>
        <a:xfrm>
          <a:off x="0" y="2937462"/>
          <a:ext cx="4999038" cy="8353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Языки: Узбекский, Каракалпакский, Русский, Английский</a:t>
          </a:r>
        </a:p>
      </dsp:txBody>
      <dsp:txXfrm>
        <a:off x="40780" y="2978242"/>
        <a:ext cx="4917478" cy="7538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jpeg>
</file>

<file path=ppt/media/image21.png>
</file>

<file path=ppt/media/image22.png>
</file>

<file path=ppt/media/image23.gif>
</file>

<file path=ppt/media/image24.jpeg>
</file>

<file path=ppt/media/image25.pn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tiff>
</file>

<file path=ppt/media/image4.svg>
</file>

<file path=ppt/media/image40.pn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.png>
</file>

<file path=ppt/media/image50.png>
</file>

<file path=ppt/media/image51.svg>
</file>

<file path=ppt/media/image52.tiff>
</file>

<file path=ppt/media/image53.gif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DCFDE-A714-431A-B57C-71392725A5F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A03F2-A13B-4C37-BDE9-353E31251FE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2190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DCFDE-A714-431A-B57C-71392725A5F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A03F2-A13B-4C37-BDE9-353E31251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085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DCFDE-A714-431A-B57C-71392725A5F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A03F2-A13B-4C37-BDE9-353E31251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865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DCFDE-A714-431A-B57C-71392725A5F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A03F2-A13B-4C37-BDE9-353E31251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745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DCFDE-A714-431A-B57C-71392725A5F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A03F2-A13B-4C37-BDE9-353E31251FE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7780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DCFDE-A714-431A-B57C-71392725A5F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A03F2-A13B-4C37-BDE9-353E31251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552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DCFDE-A714-431A-B57C-71392725A5F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A03F2-A13B-4C37-BDE9-353E31251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377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DCFDE-A714-431A-B57C-71392725A5F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A03F2-A13B-4C37-BDE9-353E31251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89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DCFDE-A714-431A-B57C-71392725A5F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A03F2-A13B-4C37-BDE9-353E31251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478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CDCFDE-A714-431A-B57C-71392725A5F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3A03F2-A13B-4C37-BDE9-353E31251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538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DCFDE-A714-431A-B57C-71392725A5F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A03F2-A13B-4C37-BDE9-353E31251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039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2CDCFDE-A714-431A-B57C-71392725A5F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63A03F2-A13B-4C37-BDE9-353E31251FE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8136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healthcareimc.com/main/lessons-learned-5-questions-you-need-to-ask-in-any-interoperability-project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tiff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smarthealthit.org/smart-on-fhir/" TargetMode="External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21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loinc.org/" TargetMode="External"/><Relationship Id="rId2" Type="http://schemas.openxmlformats.org/officeDocument/2006/relationships/hyperlink" Target="http://hl7.org/fhir/valueset-administrative-gender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nomed.org/" TargetMode="Externa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ru.bmstu.wiki/" TargetMode="External"/><Relationship Id="rId4" Type="http://schemas.openxmlformats.org/officeDocument/2006/relationships/image" Target="../media/image51.sv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tiff"/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g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C6DD4-792E-4453-A090-799C5CF9CF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5400" dirty="0"/>
              <a:t>Референтная Архитектура Предприятия</a:t>
            </a: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7DBA97-C367-4FBA-B9E8-3816A849E2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Для поддержки проектов </a:t>
            </a:r>
            <a:r>
              <a:rPr lang="en-US" dirty="0"/>
              <a:t>digital Uzbekistan 2030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9AAF9A4-7100-4D91-9A94-ED6F1B098C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5765" y="132420"/>
            <a:ext cx="3705225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6448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9D150-1146-4F25-9D6A-3E820A07F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Риски и предположения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B864C3-101B-4661-8040-849EA73C2107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A09F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/>
              <a:t>Введение</a:t>
            </a:r>
            <a:endParaRPr lang="en-CA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3EEC80A-BFAB-4C13-BBB9-763F91B3BE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7616488"/>
              </p:ext>
            </p:extLst>
          </p:nvPr>
        </p:nvGraphicFramePr>
        <p:xfrm>
          <a:off x="1097280" y="1949760"/>
          <a:ext cx="9429470" cy="397891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225611">
                  <a:extLst>
                    <a:ext uri="{9D8B030D-6E8A-4147-A177-3AD203B41FA5}">
                      <a16:colId xmlns:a16="http://schemas.microsoft.com/office/drawing/2014/main" val="258751801"/>
                    </a:ext>
                  </a:extLst>
                </a:gridCol>
                <a:gridCol w="3225611">
                  <a:extLst>
                    <a:ext uri="{9D8B030D-6E8A-4147-A177-3AD203B41FA5}">
                      <a16:colId xmlns:a16="http://schemas.microsoft.com/office/drawing/2014/main" val="1723094381"/>
                    </a:ext>
                  </a:extLst>
                </a:gridCol>
                <a:gridCol w="2978248">
                  <a:extLst>
                    <a:ext uri="{9D8B030D-6E8A-4147-A177-3AD203B41FA5}">
                      <a16:colId xmlns:a16="http://schemas.microsoft.com/office/drawing/2014/main" val="1381307703"/>
                    </a:ext>
                  </a:extLst>
                </a:gridCol>
              </a:tblGrid>
              <a:tr h="405130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400" u="none" strike="noStrike" dirty="0">
                          <a:effectLst/>
                        </a:rPr>
                        <a:t>Описание риска</a:t>
                      </a:r>
                      <a:endParaRPr lang="ru-RU" sz="2400" dirty="0">
                        <a:effectLst/>
                        <a:latin typeface="+mn-lt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400" u="none" strike="noStrike">
                          <a:effectLst/>
                        </a:rPr>
                        <a:t>Основной метод реагирования</a:t>
                      </a:r>
                      <a:endParaRPr lang="ru-RU" sz="2400">
                        <a:effectLst/>
                        <a:latin typeface="+mn-lt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400" u="none" strike="noStrike">
                          <a:effectLst/>
                        </a:rPr>
                        <a:t>Резервный метод реагирования</a:t>
                      </a:r>
                      <a:endParaRPr lang="ru-RU" sz="2400">
                        <a:effectLst/>
                        <a:latin typeface="+mn-lt"/>
                      </a:endParaRPr>
                    </a:p>
                  </a:txBody>
                  <a:tcPr marL="7620" marR="7620" marT="7620" anchor="ctr"/>
                </a:tc>
                <a:extLst>
                  <a:ext uri="{0D108BD9-81ED-4DB2-BD59-A6C34878D82A}">
                    <a16:rowId xmlns:a16="http://schemas.microsoft.com/office/drawing/2014/main" val="21211665"/>
                  </a:ext>
                </a:extLst>
              </a:tr>
              <a:tr h="540385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400" u="none" strike="noStrike">
                          <a:effectLst/>
                        </a:rPr>
                        <a:t>Требования к архитектуре противоречивы</a:t>
                      </a:r>
                      <a:endParaRPr lang="ru-RU" sz="2400">
                        <a:effectLst/>
                        <a:latin typeface="+mn-lt"/>
                      </a:endParaRPr>
                    </a:p>
                  </a:txBody>
                  <a:tcPr marL="133350" marR="7620" marT="7620" anchor="ctr"/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400" u="none" strike="noStrike">
                          <a:effectLst/>
                        </a:rPr>
                        <a:t>Уклонение от риска.</a:t>
                      </a:r>
                      <a:endParaRPr lang="ru-RU" sz="2400">
                        <a:effectLst/>
                      </a:endParaRPr>
                    </a:p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400" u="none" strike="noStrike">
                          <a:effectLst/>
                        </a:rPr>
                        <a:t>Корректировка требований с целью обеспечения согласованности.</a:t>
                      </a:r>
                      <a:endParaRPr lang="ru-RU" sz="2400">
                        <a:effectLst/>
                        <a:latin typeface="+mn-lt"/>
                      </a:endParaRPr>
                    </a:p>
                  </a:txBody>
                  <a:tcPr marL="133350" marR="7620" marT="7620" anchor="ctr"/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400" u="none" strike="noStrike">
                          <a:effectLst/>
                        </a:rPr>
                        <a:t>Необходимость резервного метода отсутствует.</a:t>
                      </a:r>
                      <a:endParaRPr lang="ru-RU" sz="2400">
                        <a:effectLst/>
                        <a:latin typeface="+mn-lt"/>
                      </a:endParaRPr>
                    </a:p>
                  </a:txBody>
                  <a:tcPr marL="133350" marR="7620" marT="7620" anchor="ctr"/>
                </a:tc>
                <a:extLst>
                  <a:ext uri="{0D108BD9-81ED-4DB2-BD59-A6C34878D82A}">
                    <a16:rowId xmlns:a16="http://schemas.microsoft.com/office/drawing/2014/main" val="324461520"/>
                  </a:ext>
                </a:extLst>
              </a:tr>
              <a:tr h="540385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400" u="none" strike="noStrike">
                          <a:effectLst/>
                        </a:rPr>
                        <a:t>Требования к архитектуре не полны или подвержены частым изменениям.</a:t>
                      </a:r>
                      <a:endParaRPr lang="ru-RU" sz="2400">
                        <a:effectLst/>
                        <a:latin typeface="+mn-lt"/>
                      </a:endParaRPr>
                    </a:p>
                  </a:txBody>
                  <a:tcPr marL="133350" marR="7620" marT="7620" anchor="ctr"/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400" u="none" strike="noStrike">
                          <a:effectLst/>
                        </a:rPr>
                        <a:t>Снижение риска.</a:t>
                      </a:r>
                      <a:endParaRPr lang="ru-RU" sz="2400">
                        <a:effectLst/>
                      </a:endParaRPr>
                    </a:p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400" u="none" strike="noStrike">
                          <a:effectLst/>
                        </a:rPr>
                        <a:t>Архитектура формируется исходя из известных в настоящий момент требований.</a:t>
                      </a:r>
                      <a:endParaRPr lang="ru-RU" sz="2400">
                        <a:effectLst/>
                        <a:latin typeface="+mn-lt"/>
                      </a:endParaRPr>
                    </a:p>
                  </a:txBody>
                  <a:tcPr marL="133350" marR="7620" marT="7620" anchor="ctr"/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400" u="none" strike="noStrike" dirty="0">
                          <a:effectLst/>
                        </a:rPr>
                        <a:t>Уклонение от риска.</a:t>
                      </a:r>
                      <a:endParaRPr lang="ru-RU" sz="2400" dirty="0">
                        <a:effectLst/>
                      </a:endParaRPr>
                    </a:p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400" u="none" strike="noStrike" dirty="0">
                          <a:effectLst/>
                        </a:rPr>
                        <a:t>В случае, если вновь предъявленные требования вызывают коренное изменение архитектуру - корректировка сроков и/или бюджета проекта.</a:t>
                      </a:r>
                      <a:endParaRPr lang="ru-RU" sz="2400" dirty="0">
                        <a:effectLst/>
                        <a:latin typeface="+mn-lt"/>
                      </a:endParaRPr>
                    </a:p>
                  </a:txBody>
                  <a:tcPr marL="133350" marR="7620" marT="7620" anchor="ctr"/>
                </a:tc>
                <a:extLst>
                  <a:ext uri="{0D108BD9-81ED-4DB2-BD59-A6C34878D82A}">
                    <a16:rowId xmlns:a16="http://schemas.microsoft.com/office/drawing/2014/main" val="781559194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400" u="none" strike="noStrike">
                          <a:effectLst/>
                        </a:rPr>
                        <a:t>Уровень знаний целевой аудитории не достаточен для пониманиядля понимания, изложенного в документе.</a:t>
                      </a:r>
                      <a:endParaRPr lang="ru-RU" sz="2400">
                        <a:effectLst/>
                        <a:latin typeface="+mn-lt"/>
                      </a:endParaRPr>
                    </a:p>
                  </a:txBody>
                  <a:tcPr marL="133350" marR="7620" marT="7620" anchor="ctr"/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400" u="none" strike="noStrike">
                          <a:effectLst/>
                        </a:rPr>
                        <a:t>Снижение риска.</a:t>
                      </a:r>
                      <a:endParaRPr lang="ru-RU" sz="2400">
                        <a:effectLst/>
                      </a:endParaRPr>
                    </a:p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400" u="none" strike="noStrike">
                          <a:effectLst/>
                        </a:rPr>
                        <a:t>Включение в документ раздела, объясняющего используемые термины и правила изложения текста.</a:t>
                      </a:r>
                      <a:endParaRPr lang="ru-RU" sz="2400">
                        <a:effectLst/>
                      </a:endParaRPr>
                    </a:p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400" u="none" strike="noStrike">
                          <a:effectLst/>
                        </a:rPr>
                        <a:t>Предоставление целевой аудитории возможности предварительного </a:t>
                      </a:r>
                      <a:endParaRPr lang="ru-RU" sz="2400">
                        <a:effectLst/>
                      </a:endParaRPr>
                    </a:p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400" u="none" strike="noStrike">
                          <a:effectLst/>
                        </a:rPr>
                        <a:t>ознакомления с документами.</a:t>
                      </a:r>
                      <a:endParaRPr lang="ru-RU" sz="2400">
                        <a:effectLst/>
                        <a:latin typeface="+mn-lt"/>
                      </a:endParaRPr>
                    </a:p>
                  </a:txBody>
                  <a:tcPr marL="133350" marR="7620" marT="7620" anchor="ctr"/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400" u="none" strike="noStrike" dirty="0">
                          <a:effectLst/>
                        </a:rPr>
                        <a:t>Уклонение от риска.</a:t>
                      </a:r>
                      <a:endParaRPr lang="ru-RU" sz="2400" dirty="0">
                        <a:effectLst/>
                      </a:endParaRPr>
                    </a:p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400" u="none" strike="noStrike" dirty="0">
                          <a:effectLst/>
                        </a:rPr>
                        <a:t>Перевод ответственности на целевую аудиторию.</a:t>
                      </a:r>
                      <a:endParaRPr lang="ru-RU" sz="2400" dirty="0">
                        <a:effectLst/>
                        <a:latin typeface="+mn-lt"/>
                      </a:endParaRPr>
                    </a:p>
                  </a:txBody>
                  <a:tcPr marL="133350" marR="7620" marT="7620" anchor="ctr"/>
                </a:tc>
                <a:extLst>
                  <a:ext uri="{0D108BD9-81ED-4DB2-BD59-A6C34878D82A}">
                    <a16:rowId xmlns:a16="http://schemas.microsoft.com/office/drawing/2014/main" val="2247942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8025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9D150-1146-4F25-9D6A-3E820A07F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Методология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DDFE8-3A58-4C1B-914D-255793789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1845734"/>
            <a:ext cx="5313892" cy="4023360"/>
          </a:xfrm>
        </p:spPr>
        <p:txBody>
          <a:bodyPr>
            <a:normAutofit fontScale="92500" lnSpcReduction="10000"/>
          </a:bodyPr>
          <a:lstStyle/>
          <a:p>
            <a:pPr marL="346075" indent="-346075">
              <a:buFont typeface="Arial" panose="020B0604020202020204" pitchFamily="34" charset="0"/>
              <a:buChar char="•"/>
            </a:pPr>
            <a:r>
              <a:rPr lang="ru-RU" dirty="0"/>
              <a:t>При создании первой итерации Референтной Архитектуры была использована методология </a:t>
            </a:r>
            <a:r>
              <a:rPr lang="en-US" dirty="0"/>
              <a:t>TOGAF – </a:t>
            </a:r>
            <a:r>
              <a:rPr lang="ru-RU" dirty="0"/>
              <a:t>Отдельные фазы, процессы и шаблоны документов. </a:t>
            </a:r>
          </a:p>
          <a:p>
            <a:pPr marL="346075" indent="-346075">
              <a:buFont typeface="Arial" panose="020B0604020202020204" pitchFamily="34" charset="0"/>
              <a:buChar char="•"/>
            </a:pPr>
            <a:r>
              <a:rPr lang="ru-RU" dirty="0"/>
              <a:t>Референтная Архитектура задает направления разработки, отвечает на критические вопросы (например: стандарты обмена информации, классификаторы, идентификаторы пациента, врача, клиники, системы) и в то же время оставляет свободу выбора для покупного или разрабатываемого решения</a:t>
            </a:r>
          </a:p>
          <a:p>
            <a:pPr marL="346075" indent="-346075">
              <a:buFont typeface="Arial" panose="020B0604020202020204" pitchFamily="34" charset="0"/>
              <a:buChar char="•"/>
            </a:pPr>
            <a:r>
              <a:rPr lang="ru-RU" dirty="0"/>
              <a:t>Рекомендовано провести вторую итерацию и обновить Референтную Архитектуру когда у команды будет больше информации от текущих проектов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B864C3-101B-4661-8040-849EA73C2107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A09F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Введение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D2FBA2-6F4B-424F-B585-6BFB52C5B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172" y="672000"/>
            <a:ext cx="5700039" cy="5197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604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9D150-1146-4F25-9D6A-3E820A07F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Использование Референтной Архитектуры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DDFE8-3A58-4C1B-914D-255793789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6075" indent="-346075">
              <a:buFont typeface="Arial" panose="020B0604020202020204" pitchFamily="34" charset="0"/>
              <a:buChar char="•"/>
            </a:pPr>
            <a:r>
              <a:rPr lang="ru-RU" dirty="0"/>
              <a:t>Эффективное использование Референтной Архитектуры предусматривает наличие источников финансирования для обеспечения служб управления и надзора над применением архитектуры, развития архитектуры, образования и поддержки пользователей архитектурных документов</a:t>
            </a:r>
          </a:p>
          <a:p>
            <a:pPr marL="346075" indent="-346075">
              <a:buFont typeface="Arial" panose="020B0604020202020204" pitchFamily="34" charset="0"/>
              <a:buChar char="•"/>
            </a:pPr>
            <a:r>
              <a:rPr lang="ru-RU" dirty="0"/>
              <a:t>Референтная Архитектура, на данных момент, не привязана к  специфическим вендорам, средам разработки, методам разработки </a:t>
            </a:r>
            <a:r>
              <a:rPr lang="en-US" dirty="0"/>
              <a:t>(SDLC)</a:t>
            </a:r>
            <a:r>
              <a:rPr lang="ru-RU" dirty="0"/>
              <a:t> и может быть использована в сочетании с любыми выбранными методологиями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B864C3-101B-4661-8040-849EA73C2107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A09F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Введение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222543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E9DCAC-D4F0-40CF-AD43-DD5753B273E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AEB4EFF-0D2E-479B-B104-29FE5619DFF3}"/>
              </a:ext>
            </a:extLst>
          </p:cNvPr>
          <p:cNvSpPr/>
          <p:nvPr/>
        </p:nvSpPr>
        <p:spPr>
          <a:xfrm>
            <a:off x="0" y="5207"/>
            <a:ext cx="4099034" cy="6852793"/>
          </a:xfrm>
          <a:prstGeom prst="rect">
            <a:avLst/>
          </a:prstGeom>
          <a:solidFill>
            <a:srgbClr val="621A4C"/>
          </a:solidFill>
          <a:ln>
            <a:solidFill>
              <a:srgbClr val="621A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3324D0-DBA0-40C6-9D2A-D0B664C13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Архитектурные  Принципы</a:t>
            </a:r>
            <a:endParaRPr lang="en-US" dirty="0"/>
          </a:p>
        </p:txBody>
      </p:sp>
      <p:pic>
        <p:nvPicPr>
          <p:cNvPr id="4098" name="Picture 2" descr="В Узбекистане могут создать Министерство здравоохранения и социального  обеспечения">
            <a:extLst>
              <a:ext uri="{FF2B5EF4-FFF2-40B4-BE49-F238E27FC236}">
                <a16:creationId xmlns:a16="http://schemas.microsoft.com/office/drawing/2014/main" id="{85431B0A-22B3-4FFA-8B1F-CAB80DD50AC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9537" y="1455738"/>
            <a:ext cx="5715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0222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7992E9CF-9A52-4826-AE2B-BFF07AFA86C5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633448261"/>
              </p:ext>
            </p:extLst>
          </p:nvPr>
        </p:nvGraphicFramePr>
        <p:xfrm>
          <a:off x="851338" y="485429"/>
          <a:ext cx="10847956" cy="530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17379">
                  <a:extLst>
                    <a:ext uri="{9D8B030D-6E8A-4147-A177-3AD203B41FA5}">
                      <a16:colId xmlns:a16="http://schemas.microsoft.com/office/drawing/2014/main" val="3023555312"/>
                    </a:ext>
                  </a:extLst>
                </a:gridCol>
                <a:gridCol w="8430577">
                  <a:extLst>
                    <a:ext uri="{9D8B030D-6E8A-4147-A177-3AD203B41FA5}">
                      <a16:colId xmlns:a16="http://schemas.microsoft.com/office/drawing/2014/main" val="30813023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Принцип законности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Предполагает создание, использование и сопровождение информационных систем в соответствии с законодательством Узбекистана и международными стандартами</a:t>
                      </a:r>
                      <a:endParaRPr lang="en-US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7971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Принцип безопасных данных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Обеспечивает доступ к данным только авторизованным пользователям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3946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Принцип информационной безопасности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Предполагает обеспечение надлежащего уровня целостности, избирательности, доступности и эффективности для защиты данных от потери, изменения, уничтожения и несанкционированного доступа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1352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Принцип конфиденциальности данных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Предполагает недопущение распространения и (или) предоставления информации без согласия ее обладателя или иного основания, предусмотренного законодательными актами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5276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Принцип прозрачности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Предполагает использование открытых стандартов в области информационно-компьютерных технологий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7955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Принцип расширения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Предполагает расширение и совершенствование новых приложений и существующих приложений с помощью новых функций и улучшение существующей функциональности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574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Принцип масштабируемости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Предполагает, что с увеличением объемов данных и пользователей будет сохранена эффективность приложений и взаимосвязей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2299863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D7DF8B4F-628B-4461-827D-340D7735BFA2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621A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Архитектурные Принципы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36121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7992E9CF-9A52-4826-AE2B-BFF07AFA86C5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75178428"/>
              </p:ext>
            </p:extLst>
          </p:nvPr>
        </p:nvGraphicFramePr>
        <p:xfrm>
          <a:off x="851338" y="485429"/>
          <a:ext cx="10847956" cy="4206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52193">
                  <a:extLst>
                    <a:ext uri="{9D8B030D-6E8A-4147-A177-3AD203B41FA5}">
                      <a16:colId xmlns:a16="http://schemas.microsoft.com/office/drawing/2014/main" val="3023555312"/>
                    </a:ext>
                  </a:extLst>
                </a:gridCol>
                <a:gridCol w="7095763">
                  <a:extLst>
                    <a:ext uri="{9D8B030D-6E8A-4147-A177-3AD203B41FA5}">
                      <a16:colId xmlns:a16="http://schemas.microsoft.com/office/drawing/2014/main" val="30813023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Принцип простоты и удобства для пользователей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Предполагает, что все компоненты и инструменты доступны для целевых ролей, основаны преимущественно на визуальных инструментах, эргономичны и интуитивно понятны</a:t>
                      </a:r>
                      <a:endParaRPr lang="en-US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7971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Принцип использования программного обеспечения с открытым кодом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Предполагает снижение расходов на создание и эксплуатацию программного обеспечения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3946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Принцип использования </a:t>
                      </a:r>
                      <a:r>
                        <a:rPr lang="ru-RU" sz="1800" b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web</a:t>
                      </a:r>
                      <a:r>
                        <a:rPr lang="ru-RU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-ориентированных технологий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Обеспечивает </a:t>
                      </a:r>
                      <a:r>
                        <a:rPr lang="ru-RU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web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-доступ к информации проектов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1352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Принцип однократного ввода информации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Предполагает, что при наполнении системы данными должны использоваться уже существующие источники информации о субъектах (гражданах, предприятиях) и объектах (товарах, лекарственных средствах, медицинских инструментах), что обеспечит принцип однократного ввода информации и ее последующего многократного использования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5276625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D7DF8B4F-628B-4461-827D-340D7735BFA2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621A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Архитектурные Принципы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520113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19C12-3EB0-45BE-BD19-247CEE6BC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3600" dirty="0"/>
              <a:t>5 вопросов, которые необходимо ответить во время планирования интеграционного проекта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15567-6BEB-4155-8235-A2F5B4139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ru-RU" dirty="0"/>
              <a:t>Какие экономические и клинические </a:t>
            </a:r>
            <a:r>
              <a:rPr lang="ru-RU" dirty="0" err="1"/>
              <a:t>бенефиты</a:t>
            </a:r>
            <a:r>
              <a:rPr lang="ru-RU" dirty="0"/>
              <a:t> / улучшения планируются достигнуть?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ru-RU" dirty="0"/>
              <a:t>Какие общие терминологии будут использоваться для описания данных (включая концептуальный, логический и физический уровни)?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ru-RU" dirty="0"/>
              <a:t>Как будут идентифицироваться и авторизовываться пользователи и системы для доступа к данным?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ru-RU" dirty="0"/>
              <a:t>Как будут идентифицироваться пациенты, врачи, сервисные места (госпитали, отделы, палаты) системами посылающими и принимающими информацию?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ru-RU" dirty="0"/>
              <a:t>Как будет осуществляться аудит сбора данных, доступа к данным и передача данных на каждом этапе процесса обмена данными?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27FF123-C2DB-46B3-9F9A-DB6A7DB8BD67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621A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Архитектурные Принципы</a:t>
            </a:r>
            <a:endParaRPr lang="en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9038154-8553-4BA0-9885-7A1C6674E8EE}"/>
              </a:ext>
            </a:extLst>
          </p:cNvPr>
          <p:cNvSpPr/>
          <p:nvPr/>
        </p:nvSpPr>
        <p:spPr>
          <a:xfrm>
            <a:off x="945931" y="5869094"/>
            <a:ext cx="1098331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2"/>
              </a:rPr>
              <a:t>http://www.healthcareimc.com/main/lessons-learned-5-questions-you-need-to-ask-in-any-interoperability-project/</a:t>
            </a:r>
            <a:r>
              <a:rPr lang="ru-RU" sz="1400" dirty="0"/>
              <a:t>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547230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2630F0E-DC95-4B64-BD6F-42BE3E71394C}"/>
              </a:ext>
            </a:extLst>
          </p:cNvPr>
          <p:cNvSpPr/>
          <p:nvPr/>
        </p:nvSpPr>
        <p:spPr>
          <a:xfrm>
            <a:off x="0" y="5207"/>
            <a:ext cx="4099034" cy="6852793"/>
          </a:xfrm>
          <a:prstGeom prst="rect">
            <a:avLst/>
          </a:prstGeom>
          <a:solidFill>
            <a:srgbClr val="DA551D"/>
          </a:solidFill>
          <a:ln>
            <a:solidFill>
              <a:srgbClr val="DA55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7CA5E9-A2EC-48EA-8A75-313E42732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Бизнес-Архитектура</a:t>
            </a:r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D4AFBCED-9EAC-4EA3-BF49-6E9C109F589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4228" y="1522476"/>
            <a:ext cx="5723781" cy="3813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91755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51249DC-2E3C-4B17-8F99-8484AA043EEF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64"/>
          <a:stretch/>
        </p:blipFill>
        <p:spPr bwMode="auto">
          <a:xfrm>
            <a:off x="947855" y="1737360"/>
            <a:ext cx="5763084" cy="446271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3CD247EE-EC8C-4751-A384-CA8BA8672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5613659" cy="1450757"/>
          </a:xfrm>
        </p:spPr>
        <p:txBody>
          <a:bodyPr/>
          <a:lstStyle/>
          <a:p>
            <a:r>
              <a:rPr lang="ru-RU" dirty="0"/>
              <a:t>Организационные структуры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7748717-0B57-4CAA-9E6C-9513546A6E56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24" b="4192"/>
          <a:stretch/>
        </p:blipFill>
        <p:spPr bwMode="auto">
          <a:xfrm>
            <a:off x="6523463" y="286603"/>
            <a:ext cx="5273040" cy="591347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AF5BA52-FF5C-4DAB-B391-7D288E7BEB40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DA551D"/>
          </a:solidFill>
          <a:ln>
            <a:solidFill>
              <a:srgbClr val="DA55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Бизнес Архитектура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341101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A03258A-52C6-4288-AA56-C3262A0D2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40791F6-715D-481A-9C4A-3645AECF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FAF826-7883-445D-9171-E7FACFECA4AE}"/>
              </a:ext>
            </a:extLst>
          </p:cNvPr>
          <p:cNvPicPr/>
          <p:nvPr/>
        </p:nvPicPr>
        <p:blipFill rotWithShape="1">
          <a:blip r:embed="rId2"/>
          <a:srcRect r="1" b="6033"/>
          <a:stretch/>
        </p:blipFill>
        <p:spPr>
          <a:xfrm>
            <a:off x="633999" y="640081"/>
            <a:ext cx="4001315" cy="5314406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40F83A4-FAC4-4867-95A5-BBFD280C7B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4770" y="2086188"/>
            <a:ext cx="608976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82F72FC-2884-4758-A4D1-7895CB98C78E}"/>
              </a:ext>
            </a:extLst>
          </p:cNvPr>
          <p:cNvSpPr txBox="1"/>
          <p:nvPr/>
        </p:nvSpPr>
        <p:spPr>
          <a:xfrm>
            <a:off x="4974769" y="2198914"/>
            <a:ext cx="6574973" cy="367018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285750" indent="-285750" defTabSz="914400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Целевая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Бизнес-Архитектура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определяет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планируемые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функции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клинические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рабочие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процессы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роли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пользователей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и т. д.</a:t>
            </a:r>
          </a:p>
          <a:p>
            <a:pPr marL="285750" indent="-285750" defTabSz="914400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Центральным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артефактом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Бизнес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Архитектуры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является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Карта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планируемых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Функциональных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Возможностей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285750" indent="-285750" defTabSz="914400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Любой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проект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должен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ссылаться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на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функциональную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возможность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описанную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в 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Карте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или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при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отсутствии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такой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создать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запрос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на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добавление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изменение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карты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285750" indent="-285750" defTabSz="914400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Calibri" panose="020F050202020403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ADA4CA0-9A57-4FBE-A9E5-24DFC23C3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11CBAFA-D7E0-40A7-BB94-2C05304B4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9400C4-3AD2-4BFA-B851-AD85FB24D216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DA551D"/>
          </a:solidFill>
          <a:ln>
            <a:solidFill>
              <a:srgbClr val="DA55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Бизнес Архитектура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90849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C72CE-8436-4A59-8075-B0E1F4454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Содержание</a:t>
            </a:r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421C46B-BDB2-4E8B-AF74-4AF55A73C8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4673761"/>
              </p:ext>
            </p:extLst>
          </p:nvPr>
        </p:nvGraphicFramePr>
        <p:xfrm>
          <a:off x="476366" y="1977882"/>
          <a:ext cx="11015992" cy="41181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278163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FAF826-7883-445D-9171-E7FACFECA4AE}"/>
              </a:ext>
            </a:extLst>
          </p:cNvPr>
          <p:cNvPicPr/>
          <p:nvPr/>
        </p:nvPicPr>
        <p:blipFill rotWithShape="1">
          <a:blip r:embed="rId2"/>
          <a:srcRect b="82786"/>
          <a:stretch/>
        </p:blipFill>
        <p:spPr>
          <a:xfrm>
            <a:off x="860533" y="2174489"/>
            <a:ext cx="10531894" cy="22821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49E180-86E6-4278-B805-0E1138C6E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Каналы Доступа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2D44CF-C822-4681-851D-4114814A4A7A}"/>
              </a:ext>
            </a:extLst>
          </p:cNvPr>
          <p:cNvSpPr txBox="1"/>
          <p:nvPr/>
        </p:nvSpPr>
        <p:spPr>
          <a:xfrm>
            <a:off x="1014761" y="4806176"/>
            <a:ext cx="10377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Определяют методы сбора информации или методы доступа к информации, полученной различными способами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EF0985-A298-44E9-8A5F-50DBA6870ABA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DA551D"/>
          </a:solidFill>
          <a:ln>
            <a:solidFill>
              <a:srgbClr val="DA55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Бизнес Архитектура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309082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CF1BBF0-9DF6-4BB9-8DD0-911B38975B58}"/>
              </a:ext>
            </a:extLst>
          </p:cNvPr>
          <p:cNvPicPr/>
          <p:nvPr/>
        </p:nvPicPr>
        <p:blipFill rotWithShape="1">
          <a:blip r:embed="rId2"/>
          <a:srcRect t="16471" b="60622"/>
          <a:stretch/>
        </p:blipFill>
        <p:spPr>
          <a:xfrm>
            <a:off x="970891" y="1907756"/>
            <a:ext cx="10311177" cy="3300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49E180-86E6-4278-B805-0E1138C6E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Медицинская Карта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A618A7-03CC-4A6E-BDCB-A255B509913A}"/>
              </a:ext>
            </a:extLst>
          </p:cNvPr>
          <p:cNvSpPr txBox="1"/>
          <p:nvPr/>
        </p:nvSpPr>
        <p:spPr>
          <a:xfrm>
            <a:off x="1097280" y="5208004"/>
            <a:ext cx="10377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Функции, обеспечивающие информационную поддержку лечебно-диагностической деятельности: взаимодействия между пациентами и клиническими работниками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057B96B-E412-4A38-8B80-EFB1E9D611EA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DA551D"/>
          </a:solidFill>
          <a:ln>
            <a:solidFill>
              <a:srgbClr val="DA55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Бизнес Архитектура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90948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9E180-86E6-4278-B805-0E1138C6E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Вспомогательные Службы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A618A7-03CC-4A6E-BDCB-A255B509913A}"/>
              </a:ext>
            </a:extLst>
          </p:cNvPr>
          <p:cNvSpPr txBox="1"/>
          <p:nvPr/>
        </p:nvSpPr>
        <p:spPr>
          <a:xfrm>
            <a:off x="1097280" y="3429000"/>
            <a:ext cx="10377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Функции, обеспечивающие информационную поддержку вспомогательным службам, ответственным за жизнедеятельность и инфраструктуру клинических функций.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81C444-9CC5-4F10-BB6C-06EC9BD0AB24}"/>
              </a:ext>
            </a:extLst>
          </p:cNvPr>
          <p:cNvPicPr/>
          <p:nvPr/>
        </p:nvPicPr>
        <p:blipFill rotWithShape="1">
          <a:blip r:embed="rId2"/>
          <a:srcRect t="38678" b="51848"/>
          <a:stretch/>
        </p:blipFill>
        <p:spPr>
          <a:xfrm>
            <a:off x="1097280" y="1862253"/>
            <a:ext cx="10176603" cy="137160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28AB6CB-F3AA-4E60-85AC-B66F87BB282A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DA551D"/>
          </a:solidFill>
          <a:ln>
            <a:solidFill>
              <a:srgbClr val="DA55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Бизнес Архитектура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076039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9E180-86E6-4278-B805-0E1138C6E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Интеграция Данных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A618A7-03CC-4A6E-BDCB-A255B509913A}"/>
              </a:ext>
            </a:extLst>
          </p:cNvPr>
          <p:cNvSpPr txBox="1"/>
          <p:nvPr/>
        </p:nvSpPr>
        <p:spPr>
          <a:xfrm>
            <a:off x="1097280" y="5011832"/>
            <a:ext cx="100584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Функции, обеспечивающие обмен данными между системами, включают в себя трансформацию между форматами, кодирование,  логические правила, обработку ошибок и т. д. Такие функции предполагают наличие не только технических средств, но и бизнес процессов по реализации этих функций.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66CE38-A74E-400E-868C-485DDFD1418B}"/>
              </a:ext>
            </a:extLst>
          </p:cNvPr>
          <p:cNvPicPr/>
          <p:nvPr/>
        </p:nvPicPr>
        <p:blipFill rotWithShape="1">
          <a:blip r:embed="rId2"/>
          <a:srcRect t="48165" b="30764"/>
          <a:stretch/>
        </p:blipFill>
        <p:spPr>
          <a:xfrm>
            <a:off x="1097280" y="1856678"/>
            <a:ext cx="10058399" cy="314464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14F206F-34C2-493E-8669-901497A30AD5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DA551D"/>
          </a:solidFill>
          <a:ln>
            <a:solidFill>
              <a:srgbClr val="DA55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Бизнес Архитектура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870442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FAF826-7883-445D-9171-E7FACFECA4AE}"/>
              </a:ext>
            </a:extLst>
          </p:cNvPr>
          <p:cNvPicPr/>
          <p:nvPr/>
        </p:nvPicPr>
        <p:blipFill rotWithShape="1">
          <a:blip r:embed="rId2"/>
          <a:srcRect t="69157" b="200"/>
          <a:stretch/>
        </p:blipFill>
        <p:spPr>
          <a:xfrm>
            <a:off x="1097279" y="1877507"/>
            <a:ext cx="10058399" cy="34197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C308AA-732B-4E45-84D2-69892D843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Управление Инфраструктурой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3CFE741-907B-4614-AEEF-31474B7A6014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DA551D"/>
          </a:solidFill>
          <a:ln>
            <a:solidFill>
              <a:srgbClr val="DA55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Бизнес Архитектура</a:t>
            </a:r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B1C740-394F-426C-92A1-F51D51784792}"/>
              </a:ext>
            </a:extLst>
          </p:cNvPr>
          <p:cNvSpPr txBox="1"/>
          <p:nvPr/>
        </p:nvSpPr>
        <p:spPr>
          <a:xfrm>
            <a:off x="1097279" y="5297214"/>
            <a:ext cx="100584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Функции, поддерживающие ИТ процессы и сервисы, которые в свою очередь обеспечивают доступность и работоспособность информационных систем 24/7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8330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A71BF2-3BF8-400C-98BE-0E864AF84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Архитектура Прикладных Решений</a:t>
            </a:r>
            <a:endParaRPr lang="en-US" dirty="0"/>
          </a:p>
        </p:txBody>
      </p:sp>
      <p:pic>
        <p:nvPicPr>
          <p:cNvPr id="6146" name="Picture 2" descr="$1,5 млрд направит Узбекистан на здравоохранение — Review.uz">
            <a:extLst>
              <a:ext uri="{FF2B5EF4-FFF2-40B4-BE49-F238E27FC236}">
                <a16:creationId xmlns:a16="http://schemas.microsoft.com/office/drawing/2014/main" id="{3DB31B0C-7D41-4569-AD6D-A7635C80572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3671" y="1780222"/>
            <a:ext cx="5715000" cy="3297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09480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333ACE-5E59-4CB5-849F-16EE01CFE4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777" r="-2" b="-294"/>
          <a:stretch/>
        </p:blipFill>
        <p:spPr>
          <a:xfrm>
            <a:off x="760380" y="295058"/>
            <a:ext cx="5462001" cy="5720576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4BE7B6E-65E1-4891-A9D6-52473C6816EB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79BCE9"/>
          </a:solidFill>
          <a:ln>
            <a:solidFill>
              <a:srgbClr val="79BC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Архитектура Решений</a:t>
            </a:r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E31C2B-2D7C-4932-A679-750D2354EF7B}"/>
              </a:ext>
            </a:extLst>
          </p:cNvPr>
          <p:cNvSpPr txBox="1"/>
          <p:nvPr/>
        </p:nvSpPr>
        <p:spPr>
          <a:xfrm>
            <a:off x="7809186" y="7041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28D95BC-6662-4A40-9FC4-A0BA2B983802}"/>
              </a:ext>
            </a:extLst>
          </p:cNvPr>
          <p:cNvSpPr txBox="1"/>
          <p:nvPr/>
        </p:nvSpPr>
        <p:spPr>
          <a:xfrm>
            <a:off x="6400800" y="1073525"/>
            <a:ext cx="5148942" cy="479556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285750" indent="-285750" defTabSz="914400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Целевая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Архитектура Прикладных Решений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определяет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блоки приложений многоразового использования, протоколы обмена, структуры хранения, соглашения в разработках и т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д.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914400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Центральным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артефактом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Архитектуры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Прикладных Решений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является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Карта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Приложений и Сервисов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285750" indent="-285750" defTabSz="914400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ИТ проект должен консультироваться с Референтной Архитектурой и разрабатывать решения, совместимые с общепринятыми принципами и соглашениями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ru-RU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914400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Карта была составлена на основе опыта стран Европы, Азии и Америки и отражает современные тенденции в ИТ Здравоохранения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914400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Calibri" panose="020F050202020403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87076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4BE7B6E-65E1-4891-A9D6-52473C6816EB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79BCE9"/>
          </a:solidFill>
          <a:ln>
            <a:solidFill>
              <a:srgbClr val="79BC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Архитектура Решений</a:t>
            </a:r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E31C2B-2D7C-4932-A679-750D2354EF7B}"/>
              </a:ext>
            </a:extLst>
          </p:cNvPr>
          <p:cNvSpPr txBox="1"/>
          <p:nvPr/>
        </p:nvSpPr>
        <p:spPr>
          <a:xfrm>
            <a:off x="7809186" y="7041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0A60DF-C8A3-464F-86B6-B43A78D11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287" y="150682"/>
            <a:ext cx="9115425" cy="48863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31B4B0-3230-4B7F-9ADB-D81700195048}"/>
              </a:ext>
            </a:extLst>
          </p:cNvPr>
          <p:cNvSpPr txBox="1"/>
          <p:nvPr/>
        </p:nvSpPr>
        <p:spPr>
          <a:xfrm>
            <a:off x="1538287" y="5230477"/>
            <a:ext cx="91154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Приложения, решения и системы должны планироваться на сервисной основе с возможностью обмениваться данными и функционалом через </a:t>
            </a:r>
            <a:r>
              <a:rPr lang="en-US" dirty="0"/>
              <a:t>APIs. </a:t>
            </a:r>
            <a:r>
              <a:rPr lang="ru-RU" dirty="0"/>
              <a:t>Бизнес логика, интеграция и трансформация также возможна через центральную шину данных </a:t>
            </a:r>
            <a:r>
              <a:rPr lang="en-US" dirty="0"/>
              <a:t>(ESB)</a:t>
            </a:r>
          </a:p>
        </p:txBody>
      </p:sp>
    </p:spTree>
    <p:extLst>
      <p:ext uri="{BB962C8B-B14F-4D97-AF65-F5344CB8AC3E}">
        <p14:creationId xmlns:p14="http://schemas.microsoft.com/office/powerpoint/2010/main" val="35146210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452685-7546-4A7E-8EDD-A3CF6574702A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79BCE9"/>
          </a:solidFill>
          <a:ln>
            <a:solidFill>
              <a:srgbClr val="79BC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Архитектура Решений</a:t>
            </a:r>
            <a:endParaRPr lang="en-CA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F63024-72E9-4287-98E8-B239ECC031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052"/>
          <a:stretch/>
        </p:blipFill>
        <p:spPr>
          <a:xfrm>
            <a:off x="2290502" y="1855375"/>
            <a:ext cx="6531200" cy="33914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9A91BD-CB20-4302-A75B-62F13D377F13}"/>
              </a:ext>
            </a:extLst>
          </p:cNvPr>
          <p:cNvSpPr txBox="1"/>
          <p:nvPr/>
        </p:nvSpPr>
        <p:spPr>
          <a:xfrm>
            <a:off x="1437670" y="5246829"/>
            <a:ext cx="91154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Реестры и каталоги планируются использоваться как  центральные ресурсы для всех информационных систем здравоохранения, что позволит использовать единый проверенный список врачей, пациентов, лекарств и т д для клинических приложений.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346A298-690A-4EF0-B09B-69CFCD18C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Реестры и Классификаторы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6846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452685-7546-4A7E-8EDD-A3CF6574702A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79BCE9"/>
          </a:solidFill>
          <a:ln>
            <a:solidFill>
              <a:srgbClr val="79BC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Архитектура Решений</a:t>
            </a:r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9A91BD-CB20-4302-A75B-62F13D377F13}"/>
              </a:ext>
            </a:extLst>
          </p:cNvPr>
          <p:cNvSpPr txBox="1"/>
          <p:nvPr/>
        </p:nvSpPr>
        <p:spPr>
          <a:xfrm>
            <a:off x="1827963" y="4520476"/>
            <a:ext cx="91154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Логически, хранилища данных могут использоваться для хранения структурированных данных, неструктурированных данных, медиа данных и для аналитики и отчетности необходимые данные могут передаваться в центральный или несколько взаимосвязанных аналитических хранилищ.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B9D8B2-F85B-407B-8F3F-1902FC552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4011" y="2465353"/>
            <a:ext cx="7639423" cy="1831902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3C12A99-A1EF-44C0-A8F0-BDDFFA469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Хранилища Данных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182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F8675CF-2BA1-4AFA-B628-59506CB6AC50}"/>
              </a:ext>
            </a:extLst>
          </p:cNvPr>
          <p:cNvSpPr/>
          <p:nvPr/>
        </p:nvSpPr>
        <p:spPr>
          <a:xfrm>
            <a:off x="0" y="5207"/>
            <a:ext cx="4099034" cy="6852793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7169262-9590-4F4A-B50E-9E4E16D5A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  <a:endParaRPr lang="en-US" dirty="0"/>
          </a:p>
        </p:txBody>
      </p:sp>
      <p:pic>
        <p:nvPicPr>
          <p:cNvPr id="9" name="Picture 8" descr="A picture containing sitting, grass, computer, table&#10;&#10;Description automatically generated">
            <a:extLst>
              <a:ext uri="{FF2B5EF4-FFF2-40B4-BE49-F238E27FC236}">
                <a16:creationId xmlns:a16="http://schemas.microsoft.com/office/drawing/2014/main" id="{A3A17F54-DA78-4E69-B7A2-B381E5BA30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2404" y="1602170"/>
            <a:ext cx="5715000" cy="365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8578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452685-7546-4A7E-8EDD-A3CF6574702A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79BCE9"/>
          </a:solidFill>
          <a:ln>
            <a:solidFill>
              <a:srgbClr val="79BC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Архитектура Решений</a:t>
            </a:r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9A91BD-CB20-4302-A75B-62F13D377F13}"/>
              </a:ext>
            </a:extLst>
          </p:cNvPr>
          <p:cNvSpPr txBox="1"/>
          <p:nvPr/>
        </p:nvSpPr>
        <p:spPr>
          <a:xfrm>
            <a:off x="1097280" y="2025450"/>
            <a:ext cx="6226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Референтная Архитектура предполагает интеграцию с существующими системами через активные интерфейсы и существующие протоколы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824EE3-81FE-4C14-ACAC-569FFE387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Активные Системы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90D412-4E55-4265-A012-0179380167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3236870"/>
            <a:ext cx="8201025" cy="294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6641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D2179-3098-4E77-8EBC-CBBDDEA8D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Специализированные системы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D94BB7A-83FA-40C4-B0EA-5C449518F662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79BCE9"/>
          </a:solidFill>
          <a:ln>
            <a:solidFill>
              <a:srgbClr val="79BC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Архитектура Решений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45CB82-41A8-46E9-8AE9-26BB10A676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880723"/>
            <a:ext cx="3710964" cy="40851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8E6187-4F65-4E6B-9513-05E6BA232AD3}"/>
              </a:ext>
            </a:extLst>
          </p:cNvPr>
          <p:cNvSpPr txBox="1"/>
          <p:nvPr/>
        </p:nvSpPr>
        <p:spPr>
          <a:xfrm>
            <a:off x="4906536" y="2341964"/>
            <a:ext cx="624914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Разработка специализированных систем для обеспечения клинических функциональных возможностей будет отражена в Мастер Плане – для текущих планируемых систем.</a:t>
            </a:r>
          </a:p>
          <a:p>
            <a:endParaRPr lang="ru-RU" dirty="0"/>
          </a:p>
          <a:p>
            <a:r>
              <a:rPr lang="ru-RU" dirty="0"/>
              <a:t>Со временем будут разработаны системы обеспечения всех клинических функций.</a:t>
            </a:r>
          </a:p>
          <a:p>
            <a:endParaRPr lang="ru-RU" dirty="0"/>
          </a:p>
          <a:p>
            <a:r>
              <a:rPr lang="ru-RU" dirty="0"/>
              <a:t>Интеграция между системами будет осуществляться через </a:t>
            </a:r>
            <a:r>
              <a:rPr lang="en-US" dirty="0"/>
              <a:t>API </a:t>
            </a:r>
            <a:r>
              <a:rPr lang="ru-RU" dirty="0"/>
              <a:t>интерфейсы. Интерфейсы должны быть одобрены и зарегистрированы в реестре сервисов. </a:t>
            </a:r>
            <a:r>
              <a:rPr lang="en-US" dirty="0"/>
              <a:t>API</a:t>
            </a:r>
            <a:r>
              <a:rPr lang="ru-RU" dirty="0"/>
              <a:t> могут поддерживаться натурально или через фасады и адаптеры.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4557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3344148F-A012-4D6A-804D-76BA58EC3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Персональный Идентификационный Номер</a:t>
            </a:r>
            <a:endParaRPr lang="en-US" dirty="0"/>
          </a:p>
        </p:txBody>
      </p:sp>
      <p:pic>
        <p:nvPicPr>
          <p:cNvPr id="10" name="Pilt 2">
            <a:extLst>
              <a:ext uri="{FF2B5EF4-FFF2-40B4-BE49-F238E27FC236}">
                <a16:creationId xmlns:a16="http://schemas.microsoft.com/office/drawing/2014/main" id="{CC5CEC5C-8B34-4E5B-A876-65F2C9D1BA4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97280" y="2138484"/>
            <a:ext cx="3479044" cy="330446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8693CAA-9766-442C-B546-1D6DD4923138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79BCE9"/>
          </a:solidFill>
          <a:ln>
            <a:solidFill>
              <a:srgbClr val="79BC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Архитектура Решений</a:t>
            </a:r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FDBCEC-DCE8-4905-92B9-B6EFADD5CE31}"/>
              </a:ext>
            </a:extLst>
          </p:cNvPr>
          <p:cNvSpPr txBox="1"/>
          <p:nvPr/>
        </p:nvSpPr>
        <p:spPr>
          <a:xfrm>
            <a:off x="4650059" y="2204564"/>
            <a:ext cx="622642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Идентификация субъектов систем здравоохранения является критическим фактором успеха объединения данных в разных системах, и создания комплексной отчетности.</a:t>
            </a:r>
          </a:p>
          <a:p>
            <a:endParaRPr lang="ru-RU" dirty="0"/>
          </a:p>
          <a:p>
            <a:r>
              <a:rPr lang="ru-RU" dirty="0"/>
              <a:t>Идентификация Пациента будет использовать Персональный Идентификационный Номер, который указан в паспорте нового образца. </a:t>
            </a:r>
          </a:p>
          <a:p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B3BD3A-F027-4D04-A12F-541DCABAAA77}"/>
              </a:ext>
            </a:extLst>
          </p:cNvPr>
          <p:cNvSpPr txBox="1"/>
          <p:nvPr/>
        </p:nvSpPr>
        <p:spPr>
          <a:xfrm>
            <a:off x="4776183" y="4842787"/>
            <a:ext cx="6226420" cy="1200329"/>
          </a:xfrm>
          <a:prstGeom prst="rect">
            <a:avLst/>
          </a:prstGeom>
          <a:solidFill>
            <a:srgbClr val="79BCE9"/>
          </a:solidFill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Идентификация врачей и организаций будет рассмотрена при планировании и реализации информационной системы  Паспорт Учреждения и Учет Кадров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99523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3CC11B3-7EB4-4C22-8412-762E80656175}"/>
              </a:ext>
            </a:extLst>
          </p:cNvPr>
          <p:cNvSpPr/>
          <p:nvPr/>
        </p:nvSpPr>
        <p:spPr>
          <a:xfrm>
            <a:off x="0" y="0"/>
            <a:ext cx="4099034" cy="6858000"/>
          </a:xfrm>
          <a:prstGeom prst="rect">
            <a:avLst/>
          </a:prstGeom>
          <a:solidFill>
            <a:srgbClr val="FFCF01"/>
          </a:solidFill>
          <a:ln>
            <a:solidFill>
              <a:srgbClr val="FFCF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639D8A5-2A67-423E-8A03-11AB095AA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/>
              <a:t>Информационная </a:t>
            </a:r>
            <a:br>
              <a:rPr lang="ru-RU" sz="3200" dirty="0"/>
            </a:br>
            <a:r>
              <a:rPr lang="ru-RU" sz="3200" dirty="0"/>
              <a:t>Архитектура</a:t>
            </a:r>
            <a:endParaRPr lang="en-US" sz="3200" dirty="0"/>
          </a:p>
        </p:txBody>
      </p: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38106683-BE48-4972-905B-3EA4059D71D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4828" y="1600200"/>
            <a:ext cx="5715000" cy="3657600"/>
          </a:xfrm>
          <a:prstGeom prst="rect">
            <a:avLst/>
          </a:prstGeom>
          <a:extLst>
            <a:ext uri="{FAA26D3D-D897-4be2-8F04-BA451C77F1D7}">
              <ma14:placeholderFlag xmlns="" xmlns:ma14="http://schemas.microsoft.com/office/mac/drawingml/2011/main"/>
            </a:ext>
          </a:extLst>
        </p:spPr>
      </p:pic>
    </p:spTree>
    <p:extLst>
      <p:ext uri="{BB962C8B-B14F-4D97-AF65-F5344CB8AC3E}">
        <p14:creationId xmlns:p14="http://schemas.microsoft.com/office/powerpoint/2010/main" val="38560364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9BCC79E-BD48-4A73-B7B5-EE28C11DCE5B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FFCF01"/>
          </a:solidFill>
          <a:ln>
            <a:solidFill>
              <a:srgbClr val="FFCF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Информационная Архитектура</a:t>
            </a:r>
            <a:endParaRPr lang="en-CA" dirty="0"/>
          </a:p>
        </p:txBody>
      </p:sp>
      <p:pic>
        <p:nvPicPr>
          <p:cNvPr id="6" name="Picture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E7D00F73-C7FD-4144-A0E1-EED719063B0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97281" y="1895707"/>
            <a:ext cx="6512209" cy="4137231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98311E43-9C1E-48E8-82F4-6EFCEDC87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Взаимосвязь служб информационной архитектуры с другими архитектурами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37AF36-3C93-4EB5-8D49-C2A78B321A47}"/>
              </a:ext>
            </a:extLst>
          </p:cNvPr>
          <p:cNvSpPr txBox="1"/>
          <p:nvPr/>
        </p:nvSpPr>
        <p:spPr>
          <a:xfrm>
            <a:off x="7861610" y="2040673"/>
            <a:ext cx="401443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Информационная Архитектура определяет не только информационные модели, но и процессы управления изменениями данных,  контроля сбора и качества данных, и т. д.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Качественные данные обеспечивают расширенные аналитические возможности, возможности искусственного интеллекта, поддержки клинических решений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7312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9BCC79E-BD48-4A73-B7B5-EE28C11DCE5B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FFCF01"/>
          </a:solidFill>
          <a:ln>
            <a:solidFill>
              <a:srgbClr val="FFCF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Информационная Архитектура</a:t>
            </a:r>
            <a:endParaRPr lang="en-CA" dirty="0"/>
          </a:p>
        </p:txBody>
      </p:sp>
      <p:pic>
        <p:nvPicPr>
          <p:cNvPr id="3" name="Picture 4" descr="Smart on FHIR - Open Platform Architecture Infographic">
            <a:extLst>
              <a:ext uri="{FF2B5EF4-FFF2-40B4-BE49-F238E27FC236}">
                <a16:creationId xmlns:a16="http://schemas.microsoft.com/office/drawing/2014/main" id="{9481166F-B37F-4920-A025-D472C76338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588" y="1901664"/>
            <a:ext cx="5149412" cy="3862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7F9ACE-5381-4C59-9CCF-F9F4E36AB05C}"/>
              </a:ext>
            </a:extLst>
          </p:cNvPr>
          <p:cNvSpPr txBox="1"/>
          <p:nvPr/>
        </p:nvSpPr>
        <p:spPr>
          <a:xfrm>
            <a:off x="946588" y="5825237"/>
            <a:ext cx="41296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Image source: SMART Health IT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http://smarthealthit.org/smart-on-fhir/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CEA3F3-9BC4-462A-BD19-C37704F89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Цифровые Платформы в Здравоохранении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ADFE6C-094F-46FC-997E-58EA12F7471F}"/>
              </a:ext>
            </a:extLst>
          </p:cNvPr>
          <p:cNvSpPr txBox="1"/>
          <p:nvPr/>
        </p:nvSpPr>
        <p:spPr>
          <a:xfrm>
            <a:off x="6432332" y="2228193"/>
            <a:ext cx="5002924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/>
              <a:t>Новый стандарт </a:t>
            </a:r>
            <a:r>
              <a:rPr lang="en-US" dirty="0"/>
              <a:t>HL7 Fast Healthcare Interoperability Resources (FHIR) </a:t>
            </a:r>
            <a:r>
              <a:rPr lang="ru-RU" dirty="0"/>
              <a:t>является стандартом обмена данных, а также спецификацией для Цифровой Платформы Здравоохранения.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/>
              <a:t>Реализации стандарта доступны в библиотеках различных языков программирования и для различных технологий баз данных.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/>
              <a:t>Текущая версия стандарта 4 считается стабильной для внедрения</a:t>
            </a:r>
          </a:p>
        </p:txBody>
      </p:sp>
    </p:spTree>
    <p:extLst>
      <p:ext uri="{BB962C8B-B14F-4D97-AF65-F5344CB8AC3E}">
        <p14:creationId xmlns:p14="http://schemas.microsoft.com/office/powerpoint/2010/main" val="13367023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6CA91C-0110-4874-B9F8-34CC0F3E8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1843" y="114251"/>
            <a:ext cx="5083782" cy="6192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36FD1-CF1A-4425-9576-B90173F4DD9B}"/>
              </a:ext>
            </a:extLst>
          </p:cNvPr>
          <p:cNvSpPr/>
          <p:nvPr/>
        </p:nvSpPr>
        <p:spPr>
          <a:xfrm>
            <a:off x="922699" y="956579"/>
            <a:ext cx="5416056" cy="108012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dirty="0">
              <a:solidFill>
                <a:srgbClr val="FFFFFF"/>
              </a:solidFill>
            </a:endParaRPr>
          </a:p>
        </p:txBody>
      </p:sp>
      <p:sp>
        <p:nvSpPr>
          <p:cNvPr id="5" name="Text Box 3">
            <a:extLst>
              <a:ext uri="{FF2B5EF4-FFF2-40B4-BE49-F238E27FC236}">
                <a16:creationId xmlns:a16="http://schemas.microsoft.com/office/drawing/2014/main" id="{01D6C4F5-FDD9-4753-A5DC-AC9DEAB5475D}"/>
              </a:ext>
            </a:extLst>
          </p:cNvPr>
          <p:cNvSpPr txBox="1"/>
          <p:nvPr/>
        </p:nvSpPr>
        <p:spPr>
          <a:xfrm>
            <a:off x="6928430" y="1100594"/>
            <a:ext cx="3035376" cy="72008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</a:pPr>
            <a:r>
              <a:rPr lang="ru-RU" sz="1600" dirty="0">
                <a:solidFill>
                  <a:srgbClr val="000000"/>
                </a:solidFill>
                <a:ea typeface="Calibri"/>
                <a:cs typeface="Times New Roman"/>
              </a:rPr>
              <a:t>Текст для чтения человеком</a:t>
            </a:r>
            <a:endParaRPr lang="en-AU" sz="1600" dirty="0">
              <a:solidFill>
                <a:srgbClr val="000000"/>
              </a:solidFill>
              <a:ea typeface="Calibri"/>
              <a:cs typeface="Times New Roman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49EFC98-DA0E-43F9-B361-2444FF037DF5}"/>
              </a:ext>
            </a:extLst>
          </p:cNvPr>
          <p:cNvCxnSpPr/>
          <p:nvPr/>
        </p:nvCxnSpPr>
        <p:spPr>
          <a:xfrm flipH="1">
            <a:off x="6395269" y="1460634"/>
            <a:ext cx="542925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Box 6">
            <a:extLst>
              <a:ext uri="{FF2B5EF4-FFF2-40B4-BE49-F238E27FC236}">
                <a16:creationId xmlns:a16="http://schemas.microsoft.com/office/drawing/2014/main" id="{72AF6C41-092E-4EC4-BBAE-AA7572FD623E}"/>
              </a:ext>
            </a:extLst>
          </p:cNvPr>
          <p:cNvSpPr txBox="1"/>
          <p:nvPr/>
        </p:nvSpPr>
        <p:spPr>
          <a:xfrm>
            <a:off x="6913156" y="2867263"/>
            <a:ext cx="3040141" cy="1728192"/>
          </a:xfrm>
          <a:prstGeom prst="rect">
            <a:avLst/>
          </a:prstGeom>
          <a:ln>
            <a:solidFill>
              <a:srgbClr val="00B05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</a:pPr>
            <a:r>
              <a:rPr lang="ru-RU" sz="1600" dirty="0">
                <a:solidFill>
                  <a:srgbClr val="000000"/>
                </a:solidFill>
                <a:ea typeface="Calibri"/>
                <a:cs typeface="Times New Roman"/>
              </a:rPr>
              <a:t>Стандартные Данные</a:t>
            </a:r>
            <a:br>
              <a:rPr lang="en-AU" sz="1600" dirty="0">
                <a:solidFill>
                  <a:srgbClr val="000000"/>
                </a:solidFill>
                <a:ea typeface="Calibri"/>
                <a:cs typeface="Times New Roman"/>
              </a:rPr>
            </a:br>
            <a:r>
              <a:rPr lang="en-AU" sz="1600" dirty="0">
                <a:solidFill>
                  <a:srgbClr val="000000"/>
                </a:solidFill>
                <a:ea typeface="Calibri"/>
                <a:cs typeface="Times New Roman"/>
              </a:rPr>
              <a:t>Content:</a:t>
            </a:r>
          </a:p>
          <a:p>
            <a:pPr marL="342900" indent="-342900">
              <a:lnSpc>
                <a:spcPct val="115000"/>
              </a:lnSpc>
              <a:buFont typeface="Symbol"/>
              <a:buChar char=""/>
            </a:pPr>
            <a:r>
              <a:rPr lang="en-AU" sz="1200" dirty="0">
                <a:solidFill>
                  <a:srgbClr val="000000"/>
                </a:solidFill>
                <a:ea typeface="Calibri"/>
                <a:cs typeface="Times New Roman"/>
              </a:rPr>
              <a:t>MRN</a:t>
            </a:r>
            <a:endParaRPr lang="en-AU" sz="1600" dirty="0">
              <a:solidFill>
                <a:srgbClr val="000000"/>
              </a:solidFill>
              <a:ea typeface="Calibri"/>
              <a:cs typeface="Times New Roman"/>
            </a:endParaRPr>
          </a:p>
          <a:p>
            <a:pPr marL="342900" indent="-342900">
              <a:lnSpc>
                <a:spcPct val="115000"/>
              </a:lnSpc>
              <a:buFont typeface="Symbol"/>
              <a:buChar char=""/>
            </a:pPr>
            <a:r>
              <a:rPr lang="en-AU" sz="1200" dirty="0">
                <a:solidFill>
                  <a:srgbClr val="000000"/>
                </a:solidFill>
                <a:ea typeface="Calibri"/>
                <a:cs typeface="Times New Roman"/>
              </a:rPr>
              <a:t>Name</a:t>
            </a:r>
            <a:endParaRPr lang="en-AU" sz="1600" dirty="0">
              <a:solidFill>
                <a:srgbClr val="000000"/>
              </a:solidFill>
              <a:ea typeface="Calibri"/>
              <a:cs typeface="Times New Roman"/>
            </a:endParaRPr>
          </a:p>
          <a:p>
            <a:pPr marL="342900" indent="-342900">
              <a:lnSpc>
                <a:spcPct val="115000"/>
              </a:lnSpc>
              <a:buFont typeface="Symbol"/>
              <a:buChar char=""/>
            </a:pPr>
            <a:r>
              <a:rPr lang="en-AU" sz="1200" dirty="0">
                <a:solidFill>
                  <a:srgbClr val="000000"/>
                </a:solidFill>
                <a:ea typeface="Calibri"/>
                <a:cs typeface="Times New Roman"/>
              </a:rPr>
              <a:t>Gender</a:t>
            </a:r>
            <a:endParaRPr lang="en-AU" sz="1600" dirty="0">
              <a:solidFill>
                <a:srgbClr val="000000"/>
              </a:solidFill>
              <a:ea typeface="Calibri"/>
              <a:cs typeface="Times New Roman"/>
            </a:endParaRPr>
          </a:p>
          <a:p>
            <a:pPr marL="342900" indent="-342900">
              <a:lnSpc>
                <a:spcPct val="115000"/>
              </a:lnSpc>
              <a:buFont typeface="Symbol"/>
              <a:buChar char=""/>
            </a:pPr>
            <a:r>
              <a:rPr lang="en-AU" sz="1200" dirty="0">
                <a:solidFill>
                  <a:srgbClr val="000000"/>
                </a:solidFill>
                <a:ea typeface="Calibri"/>
                <a:cs typeface="Times New Roman"/>
              </a:rPr>
              <a:t>Date of Birth</a:t>
            </a:r>
            <a:endParaRPr lang="en-AU" sz="1600" dirty="0">
              <a:solidFill>
                <a:srgbClr val="000000"/>
              </a:solidFill>
              <a:ea typeface="Calibri"/>
              <a:cs typeface="Times New Roman"/>
            </a:endParaRPr>
          </a:p>
          <a:p>
            <a:pPr marL="342900" indent="-342900">
              <a:lnSpc>
                <a:spcPct val="115000"/>
              </a:lnSpc>
              <a:spcAft>
                <a:spcPts val="1000"/>
              </a:spcAft>
              <a:buFont typeface="Symbol"/>
              <a:buChar char=""/>
            </a:pPr>
            <a:r>
              <a:rPr lang="en-AU" sz="1200" dirty="0">
                <a:solidFill>
                  <a:srgbClr val="000000"/>
                </a:solidFill>
                <a:ea typeface="Calibri"/>
                <a:cs typeface="Times New Roman"/>
              </a:rPr>
              <a:t>Provider</a:t>
            </a:r>
            <a:endParaRPr lang="en-AU" sz="1600" dirty="0">
              <a:solidFill>
                <a:srgbClr val="000000"/>
              </a:solidFill>
              <a:ea typeface="Calibri"/>
              <a:cs typeface="Times New Roman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A366B9E-0E86-43AC-9D33-6454B0050EF0}"/>
              </a:ext>
            </a:extLst>
          </p:cNvPr>
          <p:cNvCxnSpPr/>
          <p:nvPr/>
        </p:nvCxnSpPr>
        <p:spPr>
          <a:xfrm flipH="1">
            <a:off x="6358058" y="3765647"/>
            <a:ext cx="543560" cy="0"/>
          </a:xfrm>
          <a:prstGeom prst="straightConnector1">
            <a:avLst/>
          </a:prstGeom>
          <a:ln w="28575">
            <a:solidFill>
              <a:srgbClr val="00B050"/>
            </a:solidFill>
            <a:tailEnd type="arrow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ADE8E04A-C548-4EE2-AD73-DAE64D73C737}"/>
              </a:ext>
            </a:extLst>
          </p:cNvPr>
          <p:cNvSpPr/>
          <p:nvPr/>
        </p:nvSpPr>
        <p:spPr>
          <a:xfrm>
            <a:off x="922699" y="2756778"/>
            <a:ext cx="5439431" cy="3456384"/>
          </a:xfrm>
          <a:prstGeom prst="rect">
            <a:avLst/>
          </a:prstGeom>
          <a:solidFill>
            <a:srgbClr val="92D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dirty="0">
              <a:solidFill>
                <a:srgbClr val="FFFFFF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03E821-A410-41FE-A033-CF7714E31C26}"/>
              </a:ext>
            </a:extLst>
          </p:cNvPr>
          <p:cNvSpPr/>
          <p:nvPr/>
        </p:nvSpPr>
        <p:spPr>
          <a:xfrm>
            <a:off x="913527" y="2108706"/>
            <a:ext cx="5416056" cy="576064"/>
          </a:xfrm>
          <a:prstGeom prst="rect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dirty="0">
              <a:solidFill>
                <a:srgbClr val="FFFFFF"/>
              </a:solidFill>
            </a:endParaRPr>
          </a:p>
        </p:txBody>
      </p:sp>
      <p:sp>
        <p:nvSpPr>
          <p:cNvPr id="11" name="Text Box 10">
            <a:extLst>
              <a:ext uri="{FF2B5EF4-FFF2-40B4-BE49-F238E27FC236}">
                <a16:creationId xmlns:a16="http://schemas.microsoft.com/office/drawing/2014/main" id="{EFBE0798-CFF7-4026-B30A-5C5D85CDECF1}"/>
              </a:ext>
            </a:extLst>
          </p:cNvPr>
          <p:cNvSpPr txBox="1"/>
          <p:nvPr/>
        </p:nvSpPr>
        <p:spPr>
          <a:xfrm>
            <a:off x="6913156" y="2036698"/>
            <a:ext cx="3035375" cy="657225"/>
          </a:xfrm>
          <a:prstGeom prst="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</a:pPr>
            <a:r>
              <a:rPr lang="ru-RU" sz="1600" dirty="0">
                <a:solidFill>
                  <a:srgbClr val="000000"/>
                </a:solidFill>
                <a:ea typeface="Calibri"/>
                <a:cs typeface="Times New Roman"/>
              </a:rPr>
              <a:t>Расширения для страны или проекта</a:t>
            </a:r>
            <a:endParaRPr lang="en-AU" sz="1600" dirty="0">
              <a:solidFill>
                <a:srgbClr val="000000"/>
              </a:solidFill>
              <a:ea typeface="Calibri"/>
              <a:cs typeface="Times New Roman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0E173E8-6002-4F65-BEA1-8CB450EF0850}"/>
              </a:ext>
            </a:extLst>
          </p:cNvPr>
          <p:cNvCxnSpPr/>
          <p:nvPr/>
        </p:nvCxnSpPr>
        <p:spPr>
          <a:xfrm flipH="1">
            <a:off x="6369742" y="2324730"/>
            <a:ext cx="541020" cy="45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E81EB9E-8736-408E-B52D-C58B7BB0CF16}"/>
              </a:ext>
            </a:extLst>
          </p:cNvPr>
          <p:cNvSpPr/>
          <p:nvPr/>
        </p:nvSpPr>
        <p:spPr>
          <a:xfrm>
            <a:off x="922699" y="256379"/>
            <a:ext cx="5416056" cy="628191"/>
          </a:xfrm>
          <a:prstGeom prst="rect">
            <a:avLst/>
          </a:prstGeom>
          <a:solidFill>
            <a:srgbClr val="00B0F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dirty="0">
              <a:solidFill>
                <a:srgbClr val="FFFFFF"/>
              </a:solidFill>
            </a:endParaRPr>
          </a:p>
        </p:txBody>
      </p:sp>
      <p:sp>
        <p:nvSpPr>
          <p:cNvPr id="14" name="Text Box 3">
            <a:extLst>
              <a:ext uri="{FF2B5EF4-FFF2-40B4-BE49-F238E27FC236}">
                <a16:creationId xmlns:a16="http://schemas.microsoft.com/office/drawing/2014/main" id="{CB9B7C1A-0D1D-4757-ACBC-2FE88673B325}"/>
              </a:ext>
            </a:extLst>
          </p:cNvPr>
          <p:cNvSpPr txBox="1"/>
          <p:nvPr/>
        </p:nvSpPr>
        <p:spPr>
          <a:xfrm>
            <a:off x="6928429" y="380514"/>
            <a:ext cx="3035377" cy="385358"/>
          </a:xfrm>
          <a:prstGeom prst="rect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</a:pPr>
            <a:r>
              <a:rPr lang="ru-RU" sz="1600" dirty="0">
                <a:solidFill>
                  <a:srgbClr val="000000"/>
                </a:solidFill>
                <a:ea typeface="Calibri"/>
                <a:cs typeface="Times New Roman"/>
              </a:rPr>
              <a:t>Идентификаторы</a:t>
            </a:r>
            <a:r>
              <a:rPr lang="en-AU" sz="1600" dirty="0">
                <a:solidFill>
                  <a:srgbClr val="000000"/>
                </a:solidFill>
                <a:ea typeface="Calibri"/>
                <a:cs typeface="Times New Roman"/>
              </a:rPr>
              <a:t> &amp; </a:t>
            </a:r>
            <a:r>
              <a:rPr lang="ru-RU" sz="1600" dirty="0">
                <a:solidFill>
                  <a:srgbClr val="000000"/>
                </a:solidFill>
                <a:ea typeface="Calibri"/>
                <a:cs typeface="Times New Roman"/>
              </a:rPr>
              <a:t>Метаданные</a:t>
            </a:r>
            <a:endParaRPr lang="en-AU" sz="1600" dirty="0">
              <a:solidFill>
                <a:srgbClr val="000000"/>
              </a:solidFill>
              <a:ea typeface="Calibri"/>
              <a:cs typeface="Times New Roman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88BF00A-9AB7-4E20-919F-D53163E21FD4}"/>
              </a:ext>
            </a:extLst>
          </p:cNvPr>
          <p:cNvCxnSpPr/>
          <p:nvPr/>
        </p:nvCxnSpPr>
        <p:spPr>
          <a:xfrm flipH="1">
            <a:off x="6395269" y="596538"/>
            <a:ext cx="542925" cy="0"/>
          </a:xfrm>
          <a:prstGeom prst="straightConnector1">
            <a:avLst/>
          </a:prstGeom>
          <a:ln w="28575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BA24D76-A2E9-4BFD-B447-440FF96295FF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FFCF01"/>
          </a:solidFill>
          <a:ln>
            <a:solidFill>
              <a:srgbClr val="FFCF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Информационная Архитектура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3218E11-612D-4170-A782-F06D61892919}"/>
              </a:ext>
            </a:extLst>
          </p:cNvPr>
          <p:cNvSpPr txBox="1"/>
          <p:nvPr/>
        </p:nvSpPr>
        <p:spPr>
          <a:xfrm>
            <a:off x="6594587" y="4912222"/>
            <a:ext cx="54394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Ключевые элементы данных определены стандартом, однако, в каждой стране существуют дополнительные элементы которые могут быть описаны в расширениях (</a:t>
            </a:r>
            <a:r>
              <a:rPr lang="en-US" dirty="0"/>
              <a:t>extensions)</a:t>
            </a:r>
          </a:p>
        </p:txBody>
      </p:sp>
    </p:spTree>
    <p:extLst>
      <p:ext uri="{BB962C8B-B14F-4D97-AF65-F5344CB8AC3E}">
        <p14:creationId xmlns:p14="http://schemas.microsoft.com/office/powerpoint/2010/main" val="15091479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9BCC79E-BD48-4A73-B7B5-EE28C11DCE5B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FFCF01"/>
          </a:solidFill>
          <a:ln>
            <a:solidFill>
              <a:srgbClr val="FFCF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Информационная Архитектура</a:t>
            </a:r>
            <a:endParaRPr lang="en-CA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A91EE6-76E9-4302-AF32-55ABA314B7D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97280" y="1975688"/>
            <a:ext cx="7230775" cy="394651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045E47-40C0-4097-A497-FA1446A34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Информационная Модель: Пациент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0A5668-C46F-4BDA-A039-36E3AD448B06}"/>
              </a:ext>
            </a:extLst>
          </p:cNvPr>
          <p:cNvSpPr txBox="1"/>
          <p:nvPr/>
        </p:nvSpPr>
        <p:spPr>
          <a:xfrm>
            <a:off x="8534401" y="2133600"/>
            <a:ext cx="31846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Ключевая модель описывает данные о пациенте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Включает демографические данные, контакты в случае экстренных ситуаций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Данные о языках которыми владеет Пациент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9845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9BCC79E-BD48-4A73-B7B5-EE28C11DCE5B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FFCF01"/>
          </a:solidFill>
          <a:ln>
            <a:solidFill>
              <a:srgbClr val="FFCF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Информационная Архитектура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045E47-40C0-4097-A497-FA1446A34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Информационная модель: Персона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2011FB-C817-40E5-B8E5-CB999A3112A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97280" y="2036765"/>
            <a:ext cx="7310996" cy="261329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892FD59-8C8F-4DA6-A69D-D8B7A7364B0E}"/>
              </a:ext>
            </a:extLst>
          </p:cNvPr>
          <p:cNvSpPr txBox="1"/>
          <p:nvPr/>
        </p:nvSpPr>
        <p:spPr>
          <a:xfrm>
            <a:off x="8523890" y="2036765"/>
            <a:ext cx="318463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Модель Персона может описывать любого человека, которые еще не является пациентом системы здравоохранения.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Модель может использоваться общими гражданскими реестрами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Включает демографические данные, контакты в случае экстренных ситуаций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Может быть привязана к записи Врача или Пациента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309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9BCC79E-BD48-4A73-B7B5-EE28C11DCE5B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FFCF01"/>
          </a:solidFill>
          <a:ln>
            <a:solidFill>
              <a:srgbClr val="FFCF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Информационная Архитектура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045E47-40C0-4097-A497-FA1446A34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Информационная модель: Врач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2CCADD-F536-48CD-920E-B94AC2BA89E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97280" y="2022134"/>
            <a:ext cx="7176924" cy="398837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F65884-5480-4A8C-BBB2-5094E24F237B}"/>
              </a:ext>
            </a:extLst>
          </p:cNvPr>
          <p:cNvSpPr txBox="1"/>
          <p:nvPr/>
        </p:nvSpPr>
        <p:spPr>
          <a:xfrm>
            <a:off x="8523890" y="2036765"/>
            <a:ext cx="31846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Модель Врач используется для описания любого клинического работника.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Включает идентификаторы, демографические данные, владение языками и лицензированные специализации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984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79900-89E0-4034-BCC2-E2386C30CB0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133600" y="287338"/>
            <a:ext cx="10058400" cy="14493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err="1"/>
              <a:t>Республика</a:t>
            </a:r>
            <a:r>
              <a:rPr lang="en-US" dirty="0"/>
              <a:t> </a:t>
            </a:r>
            <a:r>
              <a:rPr lang="en-US" dirty="0" err="1"/>
              <a:t>Узбекистан</a:t>
            </a:r>
            <a:endParaRPr lang="en-US" dirty="0"/>
          </a:p>
        </p:txBody>
      </p:sp>
      <p:graphicFrame>
        <p:nvGraphicFramePr>
          <p:cNvPr id="35" name="Content Placeholder 2">
            <a:extLst>
              <a:ext uri="{FF2B5EF4-FFF2-40B4-BE49-F238E27FC236}">
                <a16:creationId xmlns:a16="http://schemas.microsoft.com/office/drawing/2014/main" id="{3AFE5601-69B5-4962-B9A2-B753676C2EA0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461573625"/>
              </p:ext>
            </p:extLst>
          </p:nvPr>
        </p:nvGraphicFramePr>
        <p:xfrm>
          <a:off x="981307" y="1846050"/>
          <a:ext cx="4999038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CB4A5099-CD3C-4F64-BF50-0847E0B6B5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10826" y="2142186"/>
            <a:ext cx="5063405" cy="343045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17A6514-B135-4D44-B753-134BD113836C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A09F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ru-RU" dirty="0"/>
              <a:t>Введение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917290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9BCC79E-BD48-4A73-B7B5-EE28C11DCE5B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FFCF01"/>
          </a:solidFill>
          <a:ln>
            <a:solidFill>
              <a:srgbClr val="FFCF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Информационная Архитектура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045E47-40C0-4097-A497-FA1446A34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663796" cy="1450757"/>
          </a:xfrm>
        </p:spPr>
        <p:txBody>
          <a:bodyPr/>
          <a:lstStyle/>
          <a:p>
            <a:r>
              <a:rPr lang="ru-RU" dirty="0"/>
              <a:t>Информационная Модель: Организация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4F4EF8-30D5-4A65-A4C9-DD895E8F9F7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70861" y="1998029"/>
            <a:ext cx="7174353" cy="328867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525FCDC-A3BC-4373-AA4F-4B6EDA712866}"/>
              </a:ext>
            </a:extLst>
          </p:cNvPr>
          <p:cNvSpPr txBox="1"/>
          <p:nvPr/>
        </p:nvSpPr>
        <p:spPr>
          <a:xfrm>
            <a:off x="8523890" y="2036765"/>
            <a:ext cx="318463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Модель Организация используется для описания госпиталей, клиник, а также отделов внутри клиник или любых объединений клинических работников.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Логическая Организация может иметь несколько физических адресов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39616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9BCC79E-BD48-4A73-B7B5-EE28C11DCE5B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FFCF01"/>
          </a:solidFill>
          <a:ln>
            <a:solidFill>
              <a:srgbClr val="FFCF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Информационная Архитектура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045E47-40C0-4097-A497-FA1446A34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Стандарты Терминов и Кодов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72F77A-F910-4DD4-8D90-F1C2CB76F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90513" indent="-290513">
              <a:buFont typeface="Arial" panose="020B0604020202020204" pitchFamily="34" charset="0"/>
              <a:buChar char="•"/>
            </a:pPr>
            <a:r>
              <a:rPr lang="ru-RU" dirty="0"/>
              <a:t>Референтная Архитектура должна включать определения кодов для элементов, используемых для отчетности, группировки, идентификации, классификации. </a:t>
            </a:r>
            <a:br>
              <a:rPr lang="ru-RU" dirty="0"/>
            </a:br>
            <a:r>
              <a:rPr lang="ru-RU" dirty="0"/>
              <a:t>Например: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Table 7">
            <a:extLst>
              <a:ext uri="{FF2B5EF4-FFF2-40B4-BE49-F238E27FC236}">
                <a16:creationId xmlns:a16="http://schemas.microsoft.com/office/drawing/2014/main" id="{0C31B5B7-3D20-42CC-B3CC-8365A0C505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3333426"/>
              </p:ext>
            </p:extLst>
          </p:nvPr>
        </p:nvGraphicFramePr>
        <p:xfrm>
          <a:off x="1422400" y="2855486"/>
          <a:ext cx="9733280" cy="2123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6014">
                  <a:extLst>
                    <a:ext uri="{9D8B030D-6E8A-4147-A177-3AD203B41FA5}">
                      <a16:colId xmlns:a16="http://schemas.microsoft.com/office/drawing/2014/main" val="1103926357"/>
                    </a:ext>
                  </a:extLst>
                </a:gridCol>
                <a:gridCol w="7687266">
                  <a:extLst>
                    <a:ext uri="{9D8B030D-6E8A-4147-A177-3AD203B41FA5}">
                      <a16:colId xmlns:a16="http://schemas.microsoft.com/office/drawing/2014/main" val="37520229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b="1" dirty="0"/>
                        <a:t>Элемент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b="1" dirty="0"/>
                        <a:t>Кодовая Система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0779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Пол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2"/>
                        </a:rPr>
                        <a:t>http://hl7.org/fhir/valueset-administrative-gender.html</a:t>
                      </a:r>
                      <a:r>
                        <a:rPr lang="ru-RU" dirty="0"/>
                        <a:t>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6876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Лаб. Тесты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3"/>
                        </a:rPr>
                        <a:t>https://loinc.org/</a:t>
                      </a:r>
                      <a:r>
                        <a:rPr lang="ru-RU" dirty="0"/>
                        <a:t>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4503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Диагнозы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4"/>
                        </a:rPr>
                        <a:t>https://www.snomed.org/</a:t>
                      </a:r>
                      <a:r>
                        <a:rPr lang="ru-RU" dirty="0"/>
                        <a:t>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8575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Врачебные Специализации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Локальные коды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56960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31202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1886FFE-590E-425B-A96C-8D8159B0ABCD}"/>
              </a:ext>
            </a:extLst>
          </p:cNvPr>
          <p:cNvSpPr/>
          <p:nvPr/>
        </p:nvSpPr>
        <p:spPr>
          <a:xfrm>
            <a:off x="0" y="0"/>
            <a:ext cx="4099034" cy="6858000"/>
          </a:xfrm>
          <a:prstGeom prst="rect">
            <a:avLst/>
          </a:prstGeom>
          <a:solidFill>
            <a:srgbClr val="7EC492"/>
          </a:solidFill>
          <a:ln>
            <a:solidFill>
              <a:srgbClr val="7EC4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B55A61-C8F9-4402-87AE-8F4602AC9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Техническая Архитектура</a:t>
            </a:r>
            <a:endParaRPr lang="en-US" dirty="0"/>
          </a:p>
        </p:txBody>
      </p:sp>
      <p:pic>
        <p:nvPicPr>
          <p:cNvPr id="7172" name="Picture 4" descr="Каждый третий сервер в мире не нужен - CNews">
            <a:extLst>
              <a:ext uri="{FF2B5EF4-FFF2-40B4-BE49-F238E27FC236}">
                <a16:creationId xmlns:a16="http://schemas.microsoft.com/office/drawing/2014/main" id="{FDF0E21A-9439-479B-852D-6A847F3DF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1585" y="1607029"/>
            <a:ext cx="5715000" cy="3643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56474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8CAE79E-6633-404A-AA1E-037F9FEE776B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7EC492"/>
          </a:solidFill>
          <a:ln>
            <a:solidFill>
              <a:srgbClr val="7EC4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Техническая Архитектура</a:t>
            </a:r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3778F4-82FD-4E33-B0DB-EBF9ACFFE1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666" y="197180"/>
            <a:ext cx="4232231" cy="60195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D2559-FAA1-4720-85B1-7FA65FB6A274}"/>
              </a:ext>
            </a:extLst>
          </p:cNvPr>
          <p:cNvSpPr txBox="1"/>
          <p:nvPr/>
        </p:nvSpPr>
        <p:spPr>
          <a:xfrm>
            <a:off x="5304724" y="2188404"/>
            <a:ext cx="6574973" cy="367018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285750" indent="-285750" defTabSz="914400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Целевая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Техническая Архитектура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определяет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зоны внедрения, а также технические функции, необходимые для обеспечения надежной работы систем, </a:t>
            </a:r>
            <a:r>
              <a:rPr lang="ru-RU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неприрывной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разработки и доставки программного обеспечения (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CD/CI).</a:t>
            </a:r>
          </a:p>
          <a:p>
            <a:pPr marL="285750" indent="-285750" defTabSz="914400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Центральны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й артефакт Технической Архитектуры описывает концептуальную модель виртуализации инфраструктуры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Модель будет обновляться. На данный момент команда рассматривает внедрение Частной Облачной Инфраструктуры.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914400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роект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ы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долж</a:t>
            </a:r>
            <a:r>
              <a:rPr lang="ru-RU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ны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учитывать особенности внедрения и планировать задачи, которые обеспечат бесперебойное тестирование и внедрение, включая интеграцию с существующими системами.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914400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Calibri" panose="020F050202020403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51151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8CAE79E-6633-404A-AA1E-037F9FEE776B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7EC492"/>
          </a:solidFill>
          <a:ln>
            <a:solidFill>
              <a:srgbClr val="7EC4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Техническая Архитектура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AE0ACA-4769-4E6E-B7C1-28708C57F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Зоны Внедрения</a:t>
            </a:r>
            <a:endParaRPr lang="en-US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F70F3602-484E-4927-B05D-09C5513012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491250"/>
              </p:ext>
            </p:extLst>
          </p:nvPr>
        </p:nvGraphicFramePr>
        <p:xfrm>
          <a:off x="1097279" y="2033460"/>
          <a:ext cx="10058399" cy="3749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60290">
                  <a:extLst>
                    <a:ext uri="{9D8B030D-6E8A-4147-A177-3AD203B41FA5}">
                      <a16:colId xmlns:a16="http://schemas.microsoft.com/office/drawing/2014/main" val="2106375641"/>
                    </a:ext>
                  </a:extLst>
                </a:gridCol>
                <a:gridCol w="7098109">
                  <a:extLst>
                    <a:ext uri="{9D8B030D-6E8A-4147-A177-3AD203B41FA5}">
                      <a16:colId xmlns:a16="http://schemas.microsoft.com/office/drawing/2014/main" val="41922184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Зона Разработки (</a:t>
                      </a:r>
                      <a:r>
                        <a:rPr lang="en-US" dirty="0"/>
                        <a:t>Development)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Не Интегрирована с другими зонами. Используется разработчиками для текущих разработок и начального тестирования (</a:t>
                      </a:r>
                      <a:r>
                        <a:rPr lang="en-US" dirty="0"/>
                        <a:t>Unit Test)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90628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Зона Тестирования (</a:t>
                      </a:r>
                      <a:r>
                        <a:rPr lang="en-US" dirty="0"/>
                        <a:t>QA</a:t>
                      </a:r>
                      <a:r>
                        <a:rPr lang="ru-RU" dirty="0"/>
                        <a:t>, </a:t>
                      </a:r>
                      <a:r>
                        <a:rPr lang="en-US" dirty="0"/>
                        <a:t>SIT, UAT)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Интегрирована с зонами тестирования других приложений. Обычно больше чем одна: </a:t>
                      </a:r>
                      <a:r>
                        <a:rPr lang="en-US" dirty="0"/>
                        <a:t>QA, UAT, SIT</a:t>
                      </a:r>
                      <a:r>
                        <a:rPr lang="ru-RU" dirty="0"/>
                        <a:t>. Только тестовые данные.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7820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Зона для Внешних Разработчиков (</a:t>
                      </a:r>
                      <a:r>
                        <a:rPr lang="en-US" dirty="0"/>
                        <a:t>Sandbox)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Зона для тренировки и обучения вендоров внешних систем. Не содержит реальных данных, но близка к активным системам и реальным сервисам.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2143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Зона Близкая к Активной (</a:t>
                      </a:r>
                      <a:r>
                        <a:rPr lang="en-US" dirty="0"/>
                        <a:t>Pre Prod)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Зона для выяснения ошибок в активных системах. Обновления обычно производятся в первую очередь в этой зоне чтобы убедиться в отсутствии проблем. Обычно используются реальные данные.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1678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Зона Активных Приложений (</a:t>
                      </a:r>
                      <a:r>
                        <a:rPr lang="en-US" dirty="0"/>
                        <a:t>Production)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Зона активная. Реальные данные и приложения. Обычно обновления внедряются автоматически из Пре-активной зоны.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1603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440325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8CAE79E-6633-404A-AA1E-037F9FEE776B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7EC492"/>
          </a:solidFill>
          <a:ln>
            <a:solidFill>
              <a:srgbClr val="7EC4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Техническая Архитектура</a:t>
            </a:r>
            <a:endParaRPr lang="en-CA" dirty="0"/>
          </a:p>
        </p:txBody>
      </p:sp>
      <p:pic>
        <p:nvPicPr>
          <p:cNvPr id="9220" name="Picture 4" descr="публичное и приватное облако">
            <a:extLst>
              <a:ext uri="{FF2B5EF4-FFF2-40B4-BE49-F238E27FC236}">
                <a16:creationId xmlns:a16="http://schemas.microsoft.com/office/drawing/2014/main" id="{EADA4535-C804-466A-B775-C312AEEFC2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834" y="2714729"/>
            <a:ext cx="5512419" cy="3342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AD7BA0-3586-4515-BD2D-2113A4EC1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Выбор Облачных </a:t>
            </a:r>
            <a:br>
              <a:rPr lang="ru-RU" dirty="0"/>
            </a:br>
            <a:r>
              <a:rPr lang="ru-RU" dirty="0"/>
              <a:t>Решений</a:t>
            </a:r>
            <a:endParaRPr lang="en-US" dirty="0"/>
          </a:p>
        </p:txBody>
      </p:sp>
      <p:sp>
        <p:nvSpPr>
          <p:cNvPr id="3" name="AutoShape 8" descr="Open Source Cloud Computing Platform Software - OpenStack">
            <a:extLst>
              <a:ext uri="{FF2B5EF4-FFF2-40B4-BE49-F238E27FC236}">
                <a16:creationId xmlns:a16="http://schemas.microsoft.com/office/drawing/2014/main" id="{81AD9106-70CF-4723-B5D1-68C50268C09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B0732E3-77BB-48FD-A3CB-2C11AA9B45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74694" y="238419"/>
            <a:ext cx="4484431" cy="33429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A5EF97D-B395-48B4-8C66-1FF6F56AAC2C}"/>
              </a:ext>
            </a:extLst>
          </p:cNvPr>
          <p:cNvSpPr txBox="1"/>
          <p:nvPr/>
        </p:nvSpPr>
        <p:spPr>
          <a:xfrm>
            <a:off x="7174694" y="3778759"/>
            <a:ext cx="44844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Выбор Облачного Решения для внедрения информационных систем здравоохранения еще не определен окончательно. В зависимости от физической реализации, определенные логические функции Технической Архитектуры могут оказаться</a:t>
            </a:r>
            <a:r>
              <a:rPr lang="en-US" dirty="0"/>
              <a:t> </a:t>
            </a:r>
            <a:r>
              <a:rPr lang="ru-RU" dirty="0"/>
              <a:t>не нужными и Референтная Архитектура в этом случае будет обновлена.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BE2F6F-C557-46D6-9E05-57DA0B7969A3}"/>
              </a:ext>
            </a:extLst>
          </p:cNvPr>
          <p:cNvSpPr/>
          <p:nvPr/>
        </p:nvSpPr>
        <p:spPr>
          <a:xfrm>
            <a:off x="985768" y="5933194"/>
            <a:ext cx="25897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5"/>
              </a:rPr>
              <a:t>https://ru.bmstu.wiki</a:t>
            </a:r>
            <a:r>
              <a:rPr lang="ru-RU" sz="1400" dirty="0"/>
              <a:t>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317004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58D7014-A230-4FA9-856A-825826ACE019}"/>
              </a:ext>
            </a:extLst>
          </p:cNvPr>
          <p:cNvSpPr/>
          <p:nvPr/>
        </p:nvSpPr>
        <p:spPr>
          <a:xfrm>
            <a:off x="0" y="0"/>
            <a:ext cx="4099034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F7DFC0-29F4-46ED-B3DF-3637819A7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Изменения Архитектуры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855446-2077-4E22-B1B8-2396D25122F8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750" y="1600200"/>
            <a:ext cx="5715000" cy="3657600"/>
          </a:xfrm>
          <a:prstGeom prst="rect">
            <a:avLst/>
          </a:prstGeom>
          <a:extLst>
            <a:ext uri="{FAA26D3D-D897-4be2-8F04-BA451C77F1D7}">
              <ma14:placeholderFlag xmlns="" xmlns:ma14="http://schemas.microsoft.com/office/mac/drawingml/2011/main"/>
            </a:ext>
          </a:extLst>
        </p:spPr>
      </p:pic>
    </p:spTree>
    <p:extLst>
      <p:ext uri="{BB962C8B-B14F-4D97-AF65-F5344CB8AC3E}">
        <p14:creationId xmlns:p14="http://schemas.microsoft.com/office/powerpoint/2010/main" val="15675572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ABFBA77-0C4A-4C3B-A37E-93F85873FB00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Изменения Архитектуры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525F8384-D53E-4CC1-AD1D-DCC26EE766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02012" y="2242863"/>
            <a:ext cx="6001407" cy="3525974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-14283" rIns="0" bIns="-14283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en-US" sz="21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Google Sans"/>
              </a:rPr>
              <a:t>Ключевые шаги фазы H включают: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ru-RU" altLang="en-US" sz="21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Google Sans"/>
              </a:rPr>
              <a:t>Отслеживание технологических изменений.</a:t>
            </a: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ru-RU" altLang="en-US" sz="2100" dirty="0">
                <a:solidFill>
                  <a:srgbClr val="202124"/>
                </a:solidFill>
                <a:latin typeface="Google Sans"/>
              </a:rPr>
              <a:t>Отслеживание</a:t>
            </a:r>
            <a:r>
              <a:rPr kumimoji="0" lang="ru-RU" altLang="en-US" sz="21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Google Sans"/>
              </a:rPr>
              <a:t> изменения в бизнесе. </a:t>
            </a: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ru-RU" altLang="en-US" sz="21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Google Sans"/>
              </a:rPr>
              <a:t>Оценку изменений и готовность к действию.</a:t>
            </a: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ru-RU" altLang="en-US" sz="21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Google Sans"/>
              </a:rPr>
              <a:t>Проведение заседаний архитектурного совета (или другого управляющего совета).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en-US" sz="2100" dirty="0">
              <a:solidFill>
                <a:srgbClr val="202124"/>
              </a:solidFill>
              <a:latin typeface="Google Sans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en-US" sz="21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Google Sans"/>
              </a:rPr>
              <a:t>Категории архитектурных изменений: </a:t>
            </a: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ru-RU" altLang="en-US" sz="21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Google Sans"/>
              </a:rPr>
              <a:t>Упрощение. </a:t>
            </a: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ru-RU" altLang="en-US" sz="21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Google Sans"/>
              </a:rPr>
              <a:t>Постепенное изменение. </a:t>
            </a: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ru-RU" altLang="en-US" sz="21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Google Sans"/>
              </a:rPr>
              <a:t>Реконструкция.</a:t>
            </a:r>
            <a:r>
              <a:rPr kumimoji="0" lang="ru-RU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u-RU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43" name="Picture 3">
            <a:extLst>
              <a:ext uri="{FF2B5EF4-FFF2-40B4-BE49-F238E27FC236}">
                <a16:creationId xmlns:a16="http://schemas.microsoft.com/office/drawing/2014/main" id="{3E815B37-5110-488E-A144-F74B19041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164" y="1996036"/>
            <a:ext cx="3039964" cy="3999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EB721441-1B24-4484-88FE-7B2EFEF32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Архитектура – инструмент управления эволюцией ИС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922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FA7D9-1AC6-45D2-84D6-4FFD68CDF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Здравоохранение в Узбекистане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5E4BF37-640B-47AD-BA65-8E53DEE95EA6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A09F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ru-RU" dirty="0"/>
              <a:t>Введение</a:t>
            </a:r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74BCD4-4B94-4938-8193-B741E5FF7387}"/>
              </a:ext>
            </a:extLst>
          </p:cNvPr>
          <p:cNvSpPr txBox="1"/>
          <p:nvPr/>
        </p:nvSpPr>
        <p:spPr>
          <a:xfrm>
            <a:off x="1208690" y="2312276"/>
            <a:ext cx="9946990" cy="1938992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Х Врачей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Х Госпиталей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Х Сельских Врачебных Пунктов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Х больничных мест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Х госпитализаций в год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Х врачебных приемов в год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400" dirty="0"/>
          </a:p>
          <a:p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460D54-2CBF-47DD-9FAC-0A43E8104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8217" y="4469914"/>
            <a:ext cx="9055565" cy="161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497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CD0D3F7-CDD9-4966-A2B6-3C6F4F733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128" y="148414"/>
            <a:ext cx="8841867" cy="5899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6D3758AF-9D09-42C9-98FA-2A7701ACB9BF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A09F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Введение</a:t>
            </a:r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58E1F8-F97D-4AF0-AFFA-18FF28A5A77C}"/>
              </a:ext>
            </a:extLst>
          </p:cNvPr>
          <p:cNvSpPr txBox="1"/>
          <p:nvPr/>
        </p:nvSpPr>
        <p:spPr>
          <a:xfrm>
            <a:off x="9497465" y="346840"/>
            <a:ext cx="2663004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Структура Министерства здравоохранения (МЗ) Республики Узбекистан утверждена постановлением Президента Республики Узбекистан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Референтная Архитектура должна учитывает текущие и  растущие информационные требования Структур Министерства Здравоохранения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Использование Референтной Архитектуры для планирования и внедрения ИС не является постоянной практикой и потому необходимо организовать обучение кадров, поддержку и периодическое обновление знаний для эффективности использования</a:t>
            </a:r>
            <a:endParaRPr lang="en-US" sz="1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0587C1-DCE1-4482-BB66-731642BA90C9}"/>
              </a:ext>
            </a:extLst>
          </p:cNvPr>
          <p:cNvSpPr/>
          <p:nvPr/>
        </p:nvSpPr>
        <p:spPr>
          <a:xfrm>
            <a:off x="0" y="6401810"/>
            <a:ext cx="32321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https://lex.uz/ru/docs/5026986#5027273</a:t>
            </a:r>
          </a:p>
        </p:txBody>
      </p:sp>
    </p:spTree>
    <p:extLst>
      <p:ext uri="{BB962C8B-B14F-4D97-AF65-F5344CB8AC3E}">
        <p14:creationId xmlns:p14="http://schemas.microsoft.com/office/powerpoint/2010/main" val="2876083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FC4B0-B4EE-451A-ACC5-CCC7A5AF3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ru-RU" dirty="0"/>
              <a:t>Цели Создания Архитектуры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441C5-30A9-4472-A974-D76FEF75D0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3"/>
            <a:ext cx="6454987" cy="4355369"/>
          </a:xfrm>
        </p:spPr>
        <p:txBody>
          <a:bodyPr>
            <a:normAutofit fontScale="92500" lnSpcReduction="10000"/>
          </a:bodyPr>
          <a:lstStyle/>
          <a:p>
            <a:pPr lvl="1">
              <a:buFont typeface="Wingdings" panose="05000000000000000000" pitchFamily="2" charset="2"/>
              <a:buChar char="§"/>
            </a:pPr>
            <a:r>
              <a:rPr lang="ru-RU" dirty="0"/>
              <a:t>Одними из Ключевых задач Референтной Архитектуры (</a:t>
            </a:r>
            <a:r>
              <a:rPr lang="en-US" dirty="0"/>
              <a:t>Reference Enterprise Architecture) </a:t>
            </a:r>
            <a:r>
              <a:rPr lang="ru-RU" dirty="0"/>
              <a:t>являются: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ru-RU" sz="1600" dirty="0"/>
              <a:t>Определение принципов построения, внедрения, поддержки и обновления архитектуры системы здравоохранения РУЗ, для обеспечения клинических рабочих процессов и улучшения медицинского обслуживания населения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ru-RU" sz="1600" dirty="0"/>
              <a:t>Определение общих стандартов обмена, хранения, качества и утилизации данных для последующей обработки и использования для машинного обучения, аналитики, поддержки принятия клинических решений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ru-RU" sz="1600" dirty="0"/>
              <a:t>Создание общей картины архитектурных решений для исполнения определенных технологических компонентов с целью определения для их реализации согласно мастер плану.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ru-RU" sz="1600" dirty="0"/>
              <a:t>Определение общих терминов для эффективного общения между разработчиками и терминологий для обеспечения семантической взаимосвязи между системами.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ru-RU" sz="1600" dirty="0"/>
              <a:t>Определение необходимых технологический компонентов и информационных моделей (приложений и технических на концептуальном уровне, достаточном для определения начального бюджета и бюджета для поддержки информационной системы.</a:t>
            </a:r>
          </a:p>
        </p:txBody>
      </p:sp>
      <p:pic>
        <p:nvPicPr>
          <p:cNvPr id="2050" name="Picture 2" descr="В Узбекистане создадут Национальную палату инновационного здравоохранения">
            <a:extLst>
              <a:ext uri="{FF2B5EF4-FFF2-40B4-BE49-F238E27FC236}">
                <a16:creationId xmlns:a16="http://schemas.microsoft.com/office/drawing/2014/main" id="{1C7FB198-8FB5-41A6-B4B2-EF700D403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30" r="14480"/>
          <a:stretch/>
        </p:blipFill>
        <p:spPr bwMode="auto">
          <a:xfrm>
            <a:off x="8020570" y="1916318"/>
            <a:ext cx="3135109" cy="3471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8676471-0A78-4C13-B8A2-98299414F34C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A09F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ru-RU" dirty="0"/>
              <a:t>Введение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9877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1A8DC-C433-453D-9E40-FA749D97C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Ключевые Определение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8CC67-DFDA-4552-ABCB-D5DDE209B8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•	Бизнес-</a:t>
            </a:r>
            <a:r>
              <a:rPr lang="en-US" dirty="0"/>
              <a:t>A</a:t>
            </a:r>
            <a:r>
              <a:rPr lang="ru-RU" dirty="0" err="1"/>
              <a:t>рхитектура</a:t>
            </a:r>
            <a:r>
              <a:rPr lang="ru-RU" dirty="0"/>
              <a:t> (</a:t>
            </a:r>
            <a:r>
              <a:rPr lang="ru-RU" dirty="0" err="1"/>
              <a:t>Enterprise</a:t>
            </a:r>
            <a:r>
              <a:rPr lang="ru-RU" dirty="0"/>
              <a:t> </a:t>
            </a:r>
            <a:r>
              <a:rPr lang="ru-RU" dirty="0" err="1"/>
              <a:t>Business</a:t>
            </a:r>
            <a:r>
              <a:rPr lang="ru-RU" dirty="0"/>
              <a:t> </a:t>
            </a:r>
            <a:r>
              <a:rPr lang="ru-RU" dirty="0" err="1"/>
              <a:t>Architecture</a:t>
            </a:r>
            <a:r>
              <a:rPr lang="ru-RU" dirty="0"/>
              <a:t>, ЕВА) — целевое построение организационной структуры медицины как отрасли, увязанное с её миссией, стратегией и целями.</a:t>
            </a:r>
            <a:endParaRPr lang="en-US" dirty="0"/>
          </a:p>
          <a:p>
            <a:r>
              <a:rPr lang="ru-RU" sz="2400" dirty="0"/>
              <a:t>•	</a:t>
            </a:r>
            <a:r>
              <a:rPr lang="ru-RU" sz="2100" dirty="0"/>
              <a:t>Информационная</a:t>
            </a:r>
            <a:r>
              <a:rPr lang="ru-RU" dirty="0"/>
              <a:t> архитектура (</a:t>
            </a:r>
            <a:r>
              <a:rPr lang="ru-RU" dirty="0" err="1"/>
              <a:t>Enterprise</a:t>
            </a:r>
            <a:r>
              <a:rPr lang="ru-RU" dirty="0"/>
              <a:t> </a:t>
            </a:r>
            <a:r>
              <a:rPr lang="ru-RU" dirty="0" err="1"/>
              <a:t>Information</a:t>
            </a:r>
            <a:r>
              <a:rPr lang="ru-RU" dirty="0"/>
              <a:t> </a:t>
            </a:r>
            <a:r>
              <a:rPr lang="ru-RU" dirty="0" err="1"/>
              <a:t>Architecture</a:t>
            </a:r>
            <a:r>
              <a:rPr lang="ru-RU" dirty="0"/>
              <a:t>, EIA): набор методик и инструментов, описывающий информационную модель. Включает в себя базы данных, хранилища данных и информационные потоки (как внутренние, так и внешние).</a:t>
            </a:r>
          </a:p>
          <a:p>
            <a:r>
              <a:rPr lang="ru-RU" dirty="0"/>
              <a:t>•	Архитектура прикладных решений (</a:t>
            </a:r>
            <a:r>
              <a:rPr lang="ru-RU" dirty="0" err="1"/>
              <a:t>Enterprise</a:t>
            </a:r>
            <a:r>
              <a:rPr lang="ru-RU" dirty="0"/>
              <a:t> </a:t>
            </a:r>
            <a:r>
              <a:rPr lang="en-US" dirty="0"/>
              <a:t>Application</a:t>
            </a:r>
            <a:r>
              <a:rPr lang="ru-RU" dirty="0"/>
              <a:t> </a:t>
            </a:r>
            <a:r>
              <a:rPr lang="ru-RU" dirty="0" err="1"/>
              <a:t>Architecture</a:t>
            </a:r>
            <a:r>
              <a:rPr lang="ru-RU" dirty="0"/>
              <a:t>, ESA) – представляет архитектуру систем и приложений, включающую в себя совокупность программных продуктов и интерфейсов между ними. </a:t>
            </a:r>
          </a:p>
          <a:p>
            <a:r>
              <a:rPr lang="ru-RU" dirty="0"/>
              <a:t>•	Техническая архитектура (</a:t>
            </a:r>
            <a:r>
              <a:rPr lang="ru-RU" dirty="0" err="1"/>
              <a:t>Enterprise</a:t>
            </a:r>
            <a:r>
              <a:rPr lang="ru-RU" dirty="0"/>
              <a:t> </a:t>
            </a:r>
            <a:r>
              <a:rPr lang="ru-RU" dirty="0" err="1"/>
              <a:t>Technical</a:t>
            </a:r>
            <a:r>
              <a:rPr lang="ru-RU" dirty="0"/>
              <a:t> </a:t>
            </a:r>
            <a:r>
              <a:rPr lang="ru-RU" dirty="0" err="1"/>
              <a:t>Architecture</a:t>
            </a:r>
            <a:r>
              <a:rPr lang="ru-RU" dirty="0"/>
              <a:t>, ETA) — совокупность программно-аппаратных средств, методов и стандартов, обеспечивающих эффективное функционирование приложений. Включает в себя системное программное обеспечение; стандарты на программно-аппаратные средства (в том числе средства обеспечения информационной безопасности); системы управления инфраструктурой.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309A151-2320-43C6-9A5C-284338F4E36D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A09F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Введение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68618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9D150-1146-4F25-9D6A-3E820A07F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Команда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DDFE8-3A58-4C1B-914D-255793789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30238" lvl="1" indent="-430213">
              <a:buFont typeface="Arial" panose="020B0604020202020204" pitchFamily="34" charset="0"/>
              <a:buChar char="•"/>
            </a:pPr>
            <a:r>
              <a:rPr lang="en-US" dirty="0"/>
              <a:t>Asian Development Bank</a:t>
            </a:r>
            <a:r>
              <a:rPr lang="ru-RU" dirty="0"/>
              <a:t>:</a:t>
            </a:r>
          </a:p>
          <a:p>
            <a:pPr marL="813118" lvl="2" indent="-430213">
              <a:buFont typeface="Arial" panose="020B0604020202020204" pitchFamily="34" charset="0"/>
              <a:buChar char="•"/>
            </a:pPr>
            <a:r>
              <a:rPr lang="en-US" sz="1800" dirty="0"/>
              <a:t>Iryna Roy</a:t>
            </a:r>
            <a:endParaRPr lang="ru-RU" sz="1800" dirty="0"/>
          </a:p>
          <a:p>
            <a:pPr marL="813118" lvl="2" indent="-430213">
              <a:buFont typeface="Arial" panose="020B0604020202020204" pitchFamily="34" charset="0"/>
              <a:buChar char="•"/>
            </a:pPr>
            <a:r>
              <a:rPr lang="en-US" sz="1800" dirty="0" err="1"/>
              <a:t>Kirthi</a:t>
            </a:r>
            <a:r>
              <a:rPr lang="en-US" sz="1800" dirty="0"/>
              <a:t> Ramesh</a:t>
            </a:r>
            <a:endParaRPr lang="ru-RU" sz="1800" dirty="0"/>
          </a:p>
          <a:p>
            <a:pPr marL="630238" lvl="1" indent="-430213">
              <a:buFont typeface="Arial" panose="020B0604020202020204" pitchFamily="34" charset="0"/>
              <a:buChar char="•"/>
            </a:pPr>
            <a:r>
              <a:rPr lang="ru-RU" dirty="0"/>
              <a:t>Министерство Здравоохранения:</a:t>
            </a:r>
          </a:p>
          <a:p>
            <a:pPr marL="813118" lvl="2" indent="-430213">
              <a:buFont typeface="Arial" panose="020B0604020202020204" pitchFamily="34" charset="0"/>
              <a:buChar char="•"/>
            </a:pPr>
            <a:r>
              <a:rPr lang="ru-RU" sz="1800" dirty="0"/>
              <a:t>Аваз </a:t>
            </a:r>
          </a:p>
          <a:p>
            <a:pPr marL="813118" lvl="2" indent="-430213">
              <a:buFont typeface="Arial" panose="020B0604020202020204" pitchFamily="34" charset="0"/>
              <a:buChar char="•"/>
            </a:pPr>
            <a:r>
              <a:rPr lang="ru-RU" sz="1800" dirty="0" err="1"/>
              <a:t>Фарход</a:t>
            </a:r>
            <a:endParaRPr lang="ru-RU" sz="1800" dirty="0"/>
          </a:p>
          <a:p>
            <a:pPr marL="813118" lvl="2" indent="-430213">
              <a:buFont typeface="Arial" panose="020B0604020202020204" pitchFamily="34" charset="0"/>
              <a:buChar char="•"/>
            </a:pPr>
            <a:r>
              <a:rPr lang="ru-RU" sz="1800" dirty="0" err="1"/>
              <a:t>Кобилжон</a:t>
            </a:r>
            <a:endParaRPr lang="ru-RU" sz="1800" dirty="0"/>
          </a:p>
          <a:p>
            <a:pPr marL="813118" lvl="2" indent="-430213">
              <a:buFont typeface="Arial" panose="020B0604020202020204" pitchFamily="34" charset="0"/>
              <a:buChar char="•"/>
            </a:pPr>
            <a:r>
              <a:rPr lang="ru-RU" sz="1800" dirty="0" err="1"/>
              <a:t>Фарход</a:t>
            </a:r>
            <a:endParaRPr lang="ru-RU" sz="1800" dirty="0"/>
          </a:p>
          <a:p>
            <a:pPr marL="813118" lvl="2" indent="-430213">
              <a:buFont typeface="Arial" panose="020B0604020202020204" pitchFamily="34" charset="0"/>
              <a:buChar char="•"/>
            </a:pPr>
            <a:r>
              <a:rPr lang="ru-RU" sz="1800" dirty="0" err="1"/>
              <a:t>Бобур</a:t>
            </a:r>
            <a:endParaRPr lang="ru-RU" sz="1800" dirty="0"/>
          </a:p>
          <a:p>
            <a:pPr marL="813118" lvl="2" indent="-430213">
              <a:buFont typeface="Arial" panose="020B0604020202020204" pitchFamily="34" charset="0"/>
              <a:buChar char="•"/>
            </a:pPr>
            <a:r>
              <a:rPr lang="ru-RU" sz="1800" dirty="0" err="1"/>
              <a:t>Бахтиер</a:t>
            </a:r>
            <a:endParaRPr lang="ru-RU" sz="1800" dirty="0"/>
          </a:p>
          <a:p>
            <a:pPr marL="813118" lvl="2" indent="-430213">
              <a:buFont typeface="Arial" panose="020B0604020202020204" pitchFamily="34" charset="0"/>
              <a:buChar char="•"/>
            </a:pPr>
            <a:r>
              <a:rPr lang="ru-RU" sz="1800" dirty="0"/>
              <a:t>Фарида</a:t>
            </a:r>
          </a:p>
          <a:p>
            <a:pPr marL="813118" lvl="2" indent="-430213">
              <a:buFont typeface="Arial" panose="020B0604020202020204" pitchFamily="34" charset="0"/>
              <a:buChar char="•"/>
            </a:pPr>
            <a:r>
              <a:rPr lang="ru-RU" sz="1800" dirty="0"/>
              <a:t>Альфред</a:t>
            </a:r>
            <a:endParaRPr lang="en-US" sz="1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B864C3-101B-4661-8040-849EA73C2107}"/>
              </a:ext>
            </a:extLst>
          </p:cNvPr>
          <p:cNvSpPr/>
          <p:nvPr/>
        </p:nvSpPr>
        <p:spPr>
          <a:xfrm rot="16200000">
            <a:off x="-1233193" y="1233196"/>
            <a:ext cx="2943226" cy="476837"/>
          </a:xfrm>
          <a:prstGeom prst="rect">
            <a:avLst/>
          </a:prstGeom>
          <a:solidFill>
            <a:srgbClr val="A09F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Введение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9835747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2258</Words>
  <Application>Microsoft Office PowerPoint</Application>
  <PresentationFormat>Widescreen</PresentationFormat>
  <Paragraphs>265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Arial</vt:lpstr>
      <vt:lpstr>Calibri</vt:lpstr>
      <vt:lpstr>Calibri Light</vt:lpstr>
      <vt:lpstr>Google Sans</vt:lpstr>
      <vt:lpstr>Symbol</vt:lpstr>
      <vt:lpstr>Wingdings</vt:lpstr>
      <vt:lpstr>Retrospect</vt:lpstr>
      <vt:lpstr>Референтная Архитектура Предприятия</vt:lpstr>
      <vt:lpstr>Содержание</vt:lpstr>
      <vt:lpstr>Введение</vt:lpstr>
      <vt:lpstr>Республика Узбекистан</vt:lpstr>
      <vt:lpstr>Здравоохранение в Узбекистане</vt:lpstr>
      <vt:lpstr>PowerPoint Presentation</vt:lpstr>
      <vt:lpstr>Цели Создания Архитектуры </vt:lpstr>
      <vt:lpstr>Ключевые Определение</vt:lpstr>
      <vt:lpstr>Команда</vt:lpstr>
      <vt:lpstr>Риски и предположения</vt:lpstr>
      <vt:lpstr>Методология</vt:lpstr>
      <vt:lpstr>Использование Референтной Архитектуры</vt:lpstr>
      <vt:lpstr>Архитектурные  Принципы</vt:lpstr>
      <vt:lpstr>PowerPoint Presentation</vt:lpstr>
      <vt:lpstr>PowerPoint Presentation</vt:lpstr>
      <vt:lpstr>5 вопросов, которые необходимо ответить во время планирования интеграционного проекта</vt:lpstr>
      <vt:lpstr>Бизнес-Архитектура</vt:lpstr>
      <vt:lpstr>Организационные структуры</vt:lpstr>
      <vt:lpstr>PowerPoint Presentation</vt:lpstr>
      <vt:lpstr>Каналы Доступа</vt:lpstr>
      <vt:lpstr>Медицинская Карта</vt:lpstr>
      <vt:lpstr>Вспомогательные Службы</vt:lpstr>
      <vt:lpstr>Интеграция Данных</vt:lpstr>
      <vt:lpstr>Управление Инфраструктурой</vt:lpstr>
      <vt:lpstr>Архитектура Прикладных Решений</vt:lpstr>
      <vt:lpstr>PowerPoint Presentation</vt:lpstr>
      <vt:lpstr>PowerPoint Presentation</vt:lpstr>
      <vt:lpstr>Реестры и Классификаторы</vt:lpstr>
      <vt:lpstr>Хранилища Данных</vt:lpstr>
      <vt:lpstr>Активные Системы</vt:lpstr>
      <vt:lpstr>Специализированные системы</vt:lpstr>
      <vt:lpstr>Персональный Идентификационный Номер</vt:lpstr>
      <vt:lpstr>Информационная  Архитектура</vt:lpstr>
      <vt:lpstr>Взаимосвязь служб информационной архитектуры с другими архитектурами</vt:lpstr>
      <vt:lpstr>Цифровые Платформы в Здравоохранении</vt:lpstr>
      <vt:lpstr>PowerPoint Presentation</vt:lpstr>
      <vt:lpstr>Информационная Модель: Пациент</vt:lpstr>
      <vt:lpstr>Информационная модель: Персона</vt:lpstr>
      <vt:lpstr>Информационная модель: Врач</vt:lpstr>
      <vt:lpstr>Информационная Модель: Организация</vt:lpstr>
      <vt:lpstr>Стандарты Терминов и Кодов</vt:lpstr>
      <vt:lpstr>Техническая Архитектура</vt:lpstr>
      <vt:lpstr>PowerPoint Presentation</vt:lpstr>
      <vt:lpstr>Зоны Внедрения</vt:lpstr>
      <vt:lpstr>Выбор Облачных  Решений</vt:lpstr>
      <vt:lpstr>Изменения Архитектуры</vt:lpstr>
      <vt:lpstr>Архитектура – инструмент управления эволюцией ИС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Референтная Архитектура Предприятия</dc:title>
  <dc:creator>Iryna Roy</dc:creator>
  <cp:lastModifiedBy>Iryna Roy</cp:lastModifiedBy>
  <cp:revision>39</cp:revision>
  <dcterms:created xsi:type="dcterms:W3CDTF">2020-12-17T00:51:43Z</dcterms:created>
  <dcterms:modified xsi:type="dcterms:W3CDTF">2020-12-17T05:37:12Z</dcterms:modified>
</cp:coreProperties>
</file>